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1.xml" ContentType="application/vnd.openxmlformats-officedocument.presentationml.slideLayout+xml"/>
  <Override PartName="/ppt/slideLayouts/slideLayout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media/image1.png" ContentType="image/png"/>
  <Override PartName="/ppt/media/image9.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media/image17.png" ContentType="image/png"/>
  <Override PartName="/ppt/media/image18.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6" name="PlaceHolder 2"/>
          <p:cNvSpPr>
            <a:spLocks noGrp="1"/>
          </p:cNvSpPr>
          <p:nvPr>
            <p:ph type="subTitle"/>
          </p:nvPr>
        </p:nvSpPr>
        <p:spPr>
          <a:xfrm>
            <a:off x="838080" y="1825560"/>
            <a:ext cx="10515240" cy="4350960"/>
          </a:xfrm>
          <a:prstGeom prst="rect">
            <a:avLst/>
          </a:prstGeom>
        </p:spPr>
        <p:txBody>
          <a:bodyPr lIns="0" rIns="0" tIns="0" bIns="0" anchor="ctr">
            <a:spAutoFit/>
          </a:bodyPr>
          <a:p>
            <a:pPr algn="ctr"/>
            <a:endParaRPr b="0" lang="el-GR"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8" name="PlaceHolder 2"/>
          <p:cNvSpPr>
            <a:spLocks noGrp="1"/>
          </p:cNvSpPr>
          <p:nvPr>
            <p:ph type="body"/>
          </p:nvPr>
        </p:nvSpPr>
        <p:spPr>
          <a:xfrm>
            <a:off x="838080" y="1825560"/>
            <a:ext cx="10515240" cy="435096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10" name="PlaceHolder 2"/>
          <p:cNvSpPr>
            <a:spLocks noGrp="1"/>
          </p:cNvSpPr>
          <p:nvPr>
            <p:ph type="body"/>
          </p:nvPr>
        </p:nvSpPr>
        <p:spPr>
          <a:xfrm>
            <a:off x="83808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11" name="PlaceHolder 3"/>
          <p:cNvSpPr>
            <a:spLocks noGrp="1"/>
          </p:cNvSpPr>
          <p:nvPr>
            <p:ph type="body"/>
          </p:nvPr>
        </p:nvSpPr>
        <p:spPr>
          <a:xfrm>
            <a:off x="622620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el-GR"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15"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16" name="PlaceHolder 3"/>
          <p:cNvSpPr>
            <a:spLocks noGrp="1"/>
          </p:cNvSpPr>
          <p:nvPr>
            <p:ph type="body"/>
          </p:nvPr>
        </p:nvSpPr>
        <p:spPr>
          <a:xfrm>
            <a:off x="622620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17" name="PlaceHolder 4"/>
          <p:cNvSpPr>
            <a:spLocks noGrp="1"/>
          </p:cNvSpPr>
          <p:nvPr>
            <p:ph type="body"/>
          </p:nvPr>
        </p:nvSpPr>
        <p:spPr>
          <a:xfrm>
            <a:off x="83808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19" name="PlaceHolder 2"/>
          <p:cNvSpPr>
            <a:spLocks noGrp="1"/>
          </p:cNvSpPr>
          <p:nvPr>
            <p:ph type="body"/>
          </p:nvPr>
        </p:nvSpPr>
        <p:spPr>
          <a:xfrm>
            <a:off x="83808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20"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21" name="PlaceHolder 4"/>
          <p:cNvSpPr>
            <a:spLocks noGrp="1"/>
          </p:cNvSpPr>
          <p:nvPr>
            <p:ph type="body"/>
          </p:nvPr>
        </p:nvSpPr>
        <p:spPr>
          <a:xfrm>
            <a:off x="622620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23"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24"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25" name="PlaceHolder 4"/>
          <p:cNvSpPr>
            <a:spLocks noGrp="1"/>
          </p:cNvSpPr>
          <p:nvPr>
            <p:ph type="body"/>
          </p:nvPr>
        </p:nvSpPr>
        <p:spPr>
          <a:xfrm>
            <a:off x="838080" y="409824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27" name="PlaceHolder 2"/>
          <p:cNvSpPr>
            <a:spLocks noGrp="1"/>
          </p:cNvSpPr>
          <p:nvPr>
            <p:ph type="body"/>
          </p:nvPr>
        </p:nvSpPr>
        <p:spPr>
          <a:xfrm>
            <a:off x="838080" y="182556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28" name="PlaceHolder 3"/>
          <p:cNvSpPr>
            <a:spLocks noGrp="1"/>
          </p:cNvSpPr>
          <p:nvPr>
            <p:ph type="body"/>
          </p:nvPr>
        </p:nvSpPr>
        <p:spPr>
          <a:xfrm>
            <a:off x="838080" y="409824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30"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1"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2" name="PlaceHolder 4"/>
          <p:cNvSpPr>
            <a:spLocks noGrp="1"/>
          </p:cNvSpPr>
          <p:nvPr>
            <p:ph type="body"/>
          </p:nvPr>
        </p:nvSpPr>
        <p:spPr>
          <a:xfrm>
            <a:off x="83808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3" name="PlaceHolder 5"/>
          <p:cNvSpPr>
            <a:spLocks noGrp="1"/>
          </p:cNvSpPr>
          <p:nvPr>
            <p:ph type="body"/>
          </p:nvPr>
        </p:nvSpPr>
        <p:spPr>
          <a:xfrm>
            <a:off x="622620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35" name="PlaceHolder 2"/>
          <p:cNvSpPr>
            <a:spLocks noGrp="1"/>
          </p:cNvSpPr>
          <p:nvPr>
            <p:ph type="body"/>
          </p:nvPr>
        </p:nvSpPr>
        <p:spPr>
          <a:xfrm>
            <a:off x="83808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6" name="PlaceHolder 3"/>
          <p:cNvSpPr>
            <a:spLocks noGrp="1"/>
          </p:cNvSpPr>
          <p:nvPr>
            <p:ph type="body"/>
          </p:nvPr>
        </p:nvSpPr>
        <p:spPr>
          <a:xfrm>
            <a:off x="439344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7" name="PlaceHolder 4"/>
          <p:cNvSpPr>
            <a:spLocks noGrp="1"/>
          </p:cNvSpPr>
          <p:nvPr>
            <p:ph type="body"/>
          </p:nvPr>
        </p:nvSpPr>
        <p:spPr>
          <a:xfrm>
            <a:off x="794916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8" name="PlaceHolder 5"/>
          <p:cNvSpPr>
            <a:spLocks noGrp="1"/>
          </p:cNvSpPr>
          <p:nvPr>
            <p:ph type="body"/>
          </p:nvPr>
        </p:nvSpPr>
        <p:spPr>
          <a:xfrm>
            <a:off x="83808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39" name="PlaceHolder 6"/>
          <p:cNvSpPr>
            <a:spLocks noGrp="1"/>
          </p:cNvSpPr>
          <p:nvPr>
            <p:ph type="body"/>
          </p:nvPr>
        </p:nvSpPr>
        <p:spPr>
          <a:xfrm>
            <a:off x="439344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40" name="PlaceHolder 7"/>
          <p:cNvSpPr>
            <a:spLocks noGrp="1"/>
          </p:cNvSpPr>
          <p:nvPr>
            <p:ph type="body"/>
          </p:nvPr>
        </p:nvSpPr>
        <p:spPr>
          <a:xfrm>
            <a:off x="794916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47" name="PlaceHolder 2"/>
          <p:cNvSpPr>
            <a:spLocks noGrp="1"/>
          </p:cNvSpPr>
          <p:nvPr>
            <p:ph type="subTitle"/>
          </p:nvPr>
        </p:nvSpPr>
        <p:spPr>
          <a:xfrm>
            <a:off x="838080" y="1825560"/>
            <a:ext cx="10515240" cy="4350960"/>
          </a:xfrm>
          <a:prstGeom prst="rect">
            <a:avLst/>
          </a:prstGeom>
        </p:spPr>
        <p:txBody>
          <a:bodyPr lIns="0" rIns="0" tIns="0" bIns="0" anchor="ctr">
            <a:spAutoFit/>
          </a:bodyPr>
          <a:p>
            <a:pPr algn="ctr"/>
            <a:endParaRPr b="0" lang="el-GR"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49" name="PlaceHolder 2"/>
          <p:cNvSpPr>
            <a:spLocks noGrp="1"/>
          </p:cNvSpPr>
          <p:nvPr>
            <p:ph type="body"/>
          </p:nvPr>
        </p:nvSpPr>
        <p:spPr>
          <a:xfrm>
            <a:off x="838080" y="1825560"/>
            <a:ext cx="10515240" cy="435096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51" name="PlaceHolder 2"/>
          <p:cNvSpPr>
            <a:spLocks noGrp="1"/>
          </p:cNvSpPr>
          <p:nvPr>
            <p:ph type="body"/>
          </p:nvPr>
        </p:nvSpPr>
        <p:spPr>
          <a:xfrm>
            <a:off x="83808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52" name="PlaceHolder 3"/>
          <p:cNvSpPr>
            <a:spLocks noGrp="1"/>
          </p:cNvSpPr>
          <p:nvPr>
            <p:ph type="body"/>
          </p:nvPr>
        </p:nvSpPr>
        <p:spPr>
          <a:xfrm>
            <a:off x="622620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p:spPr>
        <p:txBody>
          <a:bodyPr lIns="0" rIns="0" tIns="0" bIns="0" anchor="ctr">
            <a:spAutoFit/>
          </a:bodyPr>
          <a:p>
            <a:pPr algn="ctr"/>
            <a:endParaRPr b="0" lang="el-GR"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56"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57" name="PlaceHolder 3"/>
          <p:cNvSpPr>
            <a:spLocks noGrp="1"/>
          </p:cNvSpPr>
          <p:nvPr>
            <p:ph type="body"/>
          </p:nvPr>
        </p:nvSpPr>
        <p:spPr>
          <a:xfrm>
            <a:off x="622620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58" name="PlaceHolder 4"/>
          <p:cNvSpPr>
            <a:spLocks noGrp="1"/>
          </p:cNvSpPr>
          <p:nvPr>
            <p:ph type="body"/>
          </p:nvPr>
        </p:nvSpPr>
        <p:spPr>
          <a:xfrm>
            <a:off x="83808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60" name="PlaceHolder 2"/>
          <p:cNvSpPr>
            <a:spLocks noGrp="1"/>
          </p:cNvSpPr>
          <p:nvPr>
            <p:ph type="body"/>
          </p:nvPr>
        </p:nvSpPr>
        <p:spPr>
          <a:xfrm>
            <a:off x="838080" y="1825560"/>
            <a:ext cx="5131080" cy="4350960"/>
          </a:xfrm>
          <a:prstGeom prst="rect">
            <a:avLst/>
          </a:prstGeom>
        </p:spPr>
        <p:txBody>
          <a:bodyPr lIns="0" rIns="0" tIns="0" bIns="0">
            <a:normAutofit/>
          </a:bodyPr>
          <a:p>
            <a:endParaRPr b="0" lang="el-GR" sz="1400" spc="-1" strike="noStrike">
              <a:solidFill>
                <a:srgbClr val="000000"/>
              </a:solidFill>
              <a:latin typeface="Arial"/>
            </a:endParaRPr>
          </a:p>
        </p:txBody>
      </p:sp>
      <p:sp>
        <p:nvSpPr>
          <p:cNvPr id="61"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62" name="PlaceHolder 4"/>
          <p:cNvSpPr>
            <a:spLocks noGrp="1"/>
          </p:cNvSpPr>
          <p:nvPr>
            <p:ph type="body"/>
          </p:nvPr>
        </p:nvSpPr>
        <p:spPr>
          <a:xfrm>
            <a:off x="622620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64"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65"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66" name="PlaceHolder 4"/>
          <p:cNvSpPr>
            <a:spLocks noGrp="1"/>
          </p:cNvSpPr>
          <p:nvPr>
            <p:ph type="body"/>
          </p:nvPr>
        </p:nvSpPr>
        <p:spPr>
          <a:xfrm>
            <a:off x="838080" y="409824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68" name="PlaceHolder 2"/>
          <p:cNvSpPr>
            <a:spLocks noGrp="1"/>
          </p:cNvSpPr>
          <p:nvPr>
            <p:ph type="body"/>
          </p:nvPr>
        </p:nvSpPr>
        <p:spPr>
          <a:xfrm>
            <a:off x="838080" y="182556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69" name="PlaceHolder 3"/>
          <p:cNvSpPr>
            <a:spLocks noGrp="1"/>
          </p:cNvSpPr>
          <p:nvPr>
            <p:ph type="body"/>
          </p:nvPr>
        </p:nvSpPr>
        <p:spPr>
          <a:xfrm>
            <a:off x="838080" y="4098240"/>
            <a:ext cx="1051524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71" name="PlaceHolder 2"/>
          <p:cNvSpPr>
            <a:spLocks noGrp="1"/>
          </p:cNvSpPr>
          <p:nvPr>
            <p:ph type="body"/>
          </p:nvPr>
        </p:nvSpPr>
        <p:spPr>
          <a:xfrm>
            <a:off x="83808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2" name="PlaceHolder 3"/>
          <p:cNvSpPr>
            <a:spLocks noGrp="1"/>
          </p:cNvSpPr>
          <p:nvPr>
            <p:ph type="body"/>
          </p:nvPr>
        </p:nvSpPr>
        <p:spPr>
          <a:xfrm>
            <a:off x="6226200" y="182556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3" name="PlaceHolder 4"/>
          <p:cNvSpPr>
            <a:spLocks noGrp="1"/>
          </p:cNvSpPr>
          <p:nvPr>
            <p:ph type="body"/>
          </p:nvPr>
        </p:nvSpPr>
        <p:spPr>
          <a:xfrm>
            <a:off x="83808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4" name="PlaceHolder 5"/>
          <p:cNvSpPr>
            <a:spLocks noGrp="1"/>
          </p:cNvSpPr>
          <p:nvPr>
            <p:ph type="body"/>
          </p:nvPr>
        </p:nvSpPr>
        <p:spPr>
          <a:xfrm>
            <a:off x="6226200" y="4098240"/>
            <a:ext cx="513108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p:spPr>
        <p:txBody>
          <a:bodyPr lIns="0" rIns="0" tIns="0" bIns="0" anchor="ctr">
            <a:spAutoFit/>
          </a:bodyPr>
          <a:p>
            <a:endParaRPr b="0" lang="el-GR" sz="1400" spc="-1" strike="noStrike">
              <a:solidFill>
                <a:srgbClr val="000000"/>
              </a:solidFill>
              <a:latin typeface="Arial"/>
            </a:endParaRPr>
          </a:p>
        </p:txBody>
      </p:sp>
      <p:sp>
        <p:nvSpPr>
          <p:cNvPr id="76" name="PlaceHolder 2"/>
          <p:cNvSpPr>
            <a:spLocks noGrp="1"/>
          </p:cNvSpPr>
          <p:nvPr>
            <p:ph type="body"/>
          </p:nvPr>
        </p:nvSpPr>
        <p:spPr>
          <a:xfrm>
            <a:off x="83808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7" name="PlaceHolder 3"/>
          <p:cNvSpPr>
            <a:spLocks noGrp="1"/>
          </p:cNvSpPr>
          <p:nvPr>
            <p:ph type="body"/>
          </p:nvPr>
        </p:nvSpPr>
        <p:spPr>
          <a:xfrm>
            <a:off x="439344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8" name="PlaceHolder 4"/>
          <p:cNvSpPr>
            <a:spLocks noGrp="1"/>
          </p:cNvSpPr>
          <p:nvPr>
            <p:ph type="body"/>
          </p:nvPr>
        </p:nvSpPr>
        <p:spPr>
          <a:xfrm>
            <a:off x="7949160" y="182556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79" name="PlaceHolder 5"/>
          <p:cNvSpPr>
            <a:spLocks noGrp="1"/>
          </p:cNvSpPr>
          <p:nvPr>
            <p:ph type="body"/>
          </p:nvPr>
        </p:nvSpPr>
        <p:spPr>
          <a:xfrm>
            <a:off x="83808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80" name="PlaceHolder 6"/>
          <p:cNvSpPr>
            <a:spLocks noGrp="1"/>
          </p:cNvSpPr>
          <p:nvPr>
            <p:ph type="body"/>
          </p:nvPr>
        </p:nvSpPr>
        <p:spPr>
          <a:xfrm>
            <a:off x="439344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
        <p:nvSpPr>
          <p:cNvPr id="81" name="PlaceHolder 7"/>
          <p:cNvSpPr>
            <a:spLocks noGrp="1"/>
          </p:cNvSpPr>
          <p:nvPr>
            <p:ph type="body"/>
          </p:nvPr>
        </p:nvSpPr>
        <p:spPr>
          <a:xfrm>
            <a:off x="7949160" y="4098240"/>
            <a:ext cx="3385800" cy="2075040"/>
          </a:xfrm>
          <a:prstGeom prst="rect">
            <a:avLst/>
          </a:prstGeom>
        </p:spPr>
        <p:txBody>
          <a:bodyPr lIns="0" rIns="0" tIns="0" bIns="0">
            <a:normAutofit/>
          </a:bodyPr>
          <a:p>
            <a:endParaRPr b="0" lang="el-GR"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p:spPr>
        <p:txBody>
          <a:bodyPr anchor="b">
            <a:normAutofit fontScale="75000"/>
          </a:bodyPr>
          <a:p>
            <a:r>
              <a:rPr b="0" lang="el-GR" sz="6000" spc="-1" strike="noStrike">
                <a:solidFill>
                  <a:srgbClr val="000000"/>
                </a:solidFill>
                <a:latin typeface="Arial"/>
              </a:rPr>
              <a:t>Πατήστε για επεξεργασία της μορφής κειμένου του τίτλου</a:t>
            </a:r>
            <a:endParaRPr b="0" lang="el-GR" sz="6000" spc="-1" strike="noStrike">
              <a:solidFill>
                <a:srgbClr val="000000"/>
              </a:solidFill>
              <a:latin typeface="Arial"/>
            </a:endParaRPr>
          </a:p>
        </p:txBody>
      </p:sp>
      <p:sp>
        <p:nvSpPr>
          <p:cNvPr id="1" name="PlaceHolder 2"/>
          <p:cNvSpPr>
            <a:spLocks noGrp="1"/>
          </p:cNvSpPr>
          <p:nvPr>
            <p:ph type="dt"/>
          </p:nvPr>
        </p:nvSpPr>
        <p:spPr>
          <a:xfrm>
            <a:off x="838080" y="6356520"/>
            <a:ext cx="2742840" cy="364680"/>
          </a:xfrm>
          <a:prstGeom prst="rect">
            <a:avLst/>
          </a:prstGeom>
        </p:spPr>
        <p:txBody>
          <a:bodyPr anchor="ctr">
            <a:noAutofit/>
          </a:bodyPr>
          <a:p>
            <a:endParaRPr b="0" lang="el-GR" sz="2400" spc="-1" strike="noStrike">
              <a:latin typeface="Times New Roman"/>
            </a:endParaRPr>
          </a:p>
        </p:txBody>
      </p:sp>
      <p:sp>
        <p:nvSpPr>
          <p:cNvPr id="2" name="PlaceHolder 3"/>
          <p:cNvSpPr>
            <a:spLocks noGrp="1"/>
          </p:cNvSpPr>
          <p:nvPr>
            <p:ph type="ftr"/>
          </p:nvPr>
        </p:nvSpPr>
        <p:spPr>
          <a:xfrm>
            <a:off x="4038480" y="6356520"/>
            <a:ext cx="4114440" cy="364680"/>
          </a:xfrm>
          <a:prstGeom prst="rect">
            <a:avLst/>
          </a:prstGeom>
        </p:spPr>
        <p:txBody>
          <a:bodyPr anchor="ctr">
            <a:noAutofit/>
          </a:bodyPr>
          <a:p>
            <a:endParaRPr b="0" lang="el-GR" sz="2400" spc="-1" strike="noStrike">
              <a:latin typeface="Times New Roman"/>
            </a:endParaRPr>
          </a:p>
        </p:txBody>
      </p:sp>
      <p:sp>
        <p:nvSpPr>
          <p:cNvPr id="3"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40D3639B-AFE8-4EC3-AC79-CF508F5E32C3}" type="slidenum">
              <a:rPr b="0" lang="el-GR" sz="1200" spc="-1" strike="noStrike">
                <a:solidFill>
                  <a:srgbClr val="888888"/>
                </a:solidFill>
                <a:latin typeface="Calibri"/>
                <a:ea typeface="Calibri"/>
              </a:rPr>
              <a:t>&lt;αριθμός&gt;</a:t>
            </a:fld>
            <a:endParaRPr b="0" lang="el-GR" sz="1200" spc="-1" strike="noStrike">
              <a:latin typeface="Times New Roman"/>
            </a:endParaRPr>
          </a:p>
        </p:txBody>
      </p:sp>
      <p:sp>
        <p:nvSpPr>
          <p:cNvPr id="4"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l-GR" sz="1400" spc="-1" strike="noStrike">
                <a:solidFill>
                  <a:srgbClr val="000000"/>
                </a:solidFill>
                <a:latin typeface="Arial"/>
              </a:rPr>
              <a:t>Πατήστε για επεξεργασία της μορφής κειμένου διάρθρωσης</a:t>
            </a:r>
            <a:endParaRPr b="0" lang="el-GR" sz="14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1400" spc="-1" strike="noStrike">
                <a:solidFill>
                  <a:srgbClr val="000000"/>
                </a:solidFill>
                <a:latin typeface="Arial"/>
              </a:rPr>
              <a:t>Δεύτερο επίπεδο διάρθρωσης</a:t>
            </a:r>
            <a:endParaRPr b="0" lang="el-GR" sz="14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1400" spc="-1" strike="noStrike">
                <a:solidFill>
                  <a:srgbClr val="000000"/>
                </a:solidFill>
                <a:latin typeface="Arial"/>
              </a:rPr>
              <a:t>Τρίτο επίπεδο διάρθρωσης</a:t>
            </a:r>
            <a:endParaRPr b="0" lang="el-GR" sz="1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1400" spc="-1" strike="noStrike">
                <a:solidFill>
                  <a:srgbClr val="000000"/>
                </a:solidFill>
                <a:latin typeface="Arial"/>
              </a:rPr>
              <a:t>Τέταρτο επίπεδο διάρθρωσης</a:t>
            </a:r>
            <a:endParaRPr b="0" lang="el-GR" sz="14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2000" spc="-1" strike="noStrike">
                <a:solidFill>
                  <a:srgbClr val="000000"/>
                </a:solidFill>
                <a:latin typeface="Arial"/>
              </a:rPr>
              <a:t>Πέμπτο επίπεδο διάρθρωσης</a:t>
            </a:r>
            <a:endParaRPr b="0" lang="el-G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2000" spc="-1" strike="noStrike">
                <a:solidFill>
                  <a:srgbClr val="000000"/>
                </a:solidFill>
                <a:latin typeface="Arial"/>
              </a:rPr>
              <a:t>Έκτο επίπεδο διάρθρωσης</a:t>
            </a:r>
            <a:endParaRPr b="0" lang="el-G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2000" spc="-1" strike="noStrike">
                <a:solidFill>
                  <a:srgbClr val="000000"/>
                </a:solidFill>
                <a:latin typeface="Arial"/>
              </a:rPr>
              <a:t>Έβδομο επίπεδο διάρθρωσης</a:t>
            </a:r>
            <a:endParaRPr b="0" lang="el-G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8080" y="365040"/>
            <a:ext cx="10515240" cy="1325160"/>
          </a:xfrm>
          <a:prstGeom prst="rect">
            <a:avLst/>
          </a:prstGeom>
        </p:spPr>
        <p:txBody>
          <a:bodyPr anchor="ctr">
            <a:normAutofit fontScale="97000"/>
          </a:bodyPr>
          <a:p>
            <a:r>
              <a:rPr b="0" lang="el-GR" sz="4400" spc="-1" strike="noStrike">
                <a:solidFill>
                  <a:srgbClr val="000000"/>
                </a:solidFill>
                <a:latin typeface="Arial"/>
              </a:rPr>
              <a:t>Πατήστε για επεξεργασία της μορφής κειμένου του τίτλου</a:t>
            </a:r>
            <a:endParaRPr b="0" lang="el-GR" sz="4400" spc="-1" strike="noStrike">
              <a:solidFill>
                <a:srgbClr val="000000"/>
              </a:solidFill>
              <a:latin typeface="Arial"/>
            </a:endParaRPr>
          </a:p>
        </p:txBody>
      </p:sp>
      <p:sp>
        <p:nvSpPr>
          <p:cNvPr id="42" name="PlaceHolder 2"/>
          <p:cNvSpPr>
            <a:spLocks noGrp="1"/>
          </p:cNvSpPr>
          <p:nvPr>
            <p:ph type="body"/>
          </p:nvPr>
        </p:nvSpPr>
        <p:spPr>
          <a:xfrm>
            <a:off x="838080" y="1825560"/>
            <a:ext cx="10515240" cy="4350960"/>
          </a:xfrm>
          <a:prstGeom prst="rect">
            <a:avLst/>
          </a:prstGeom>
        </p:spPr>
        <p:txBody>
          <a:bodyPr>
            <a:normAutofit/>
          </a:bodyPr>
          <a:p>
            <a:pPr marL="432000" indent="-324000">
              <a:spcBef>
                <a:spcPts val="1417"/>
              </a:spcBef>
              <a:buClr>
                <a:srgbClr val="000000"/>
              </a:buClr>
              <a:buSzPct val="45000"/>
              <a:buFont typeface="Wingdings" charset="2"/>
              <a:buChar char=""/>
            </a:pPr>
            <a:r>
              <a:rPr b="0" lang="el-GR" sz="2800" spc="-1" strike="noStrike">
                <a:solidFill>
                  <a:srgbClr val="000000"/>
                </a:solidFill>
                <a:latin typeface="Arial"/>
              </a:rPr>
              <a:t>Πατήστε για επεξεργασία της μορφής κειμένου διάρθρωσης</a:t>
            </a:r>
            <a:endParaRPr b="0" lang="el-GR"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l-GR" sz="2800" spc="-1" strike="noStrike">
                <a:solidFill>
                  <a:srgbClr val="000000"/>
                </a:solidFill>
                <a:latin typeface="Arial"/>
              </a:rPr>
              <a:t>Δεύτερο επίπεδο διάρθρωσης</a:t>
            </a:r>
            <a:endParaRPr b="0" lang="el-G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l-GR" sz="2800" spc="-1" strike="noStrike">
                <a:solidFill>
                  <a:srgbClr val="000000"/>
                </a:solidFill>
                <a:latin typeface="Arial"/>
              </a:rPr>
              <a:t>Τρίτο επίπεδο διάρθρωσης</a:t>
            </a:r>
            <a:endParaRPr b="0" lang="el-GR" sz="2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l-GR" sz="2800" spc="-1" strike="noStrike">
                <a:solidFill>
                  <a:srgbClr val="000000"/>
                </a:solidFill>
                <a:latin typeface="Arial"/>
              </a:rPr>
              <a:t>Τέταρτο επίπεδο διάρθρωσης</a:t>
            </a:r>
            <a:endParaRPr b="0" lang="el-GR" sz="2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l-GR" sz="2800" spc="-1" strike="noStrike">
                <a:solidFill>
                  <a:srgbClr val="000000"/>
                </a:solidFill>
                <a:latin typeface="Arial"/>
              </a:rPr>
              <a:t>Πέμπτο επίπεδο διάρθρωσης</a:t>
            </a:r>
            <a:endParaRPr b="0" lang="el-GR" sz="2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l-GR" sz="2800" spc="-1" strike="noStrike">
                <a:solidFill>
                  <a:srgbClr val="000000"/>
                </a:solidFill>
                <a:latin typeface="Arial"/>
              </a:rPr>
              <a:t>Έκτο επίπεδο διάρθρωσης</a:t>
            </a:r>
            <a:endParaRPr b="0" lang="el-GR" sz="2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l-GR" sz="2800" spc="-1" strike="noStrike">
                <a:solidFill>
                  <a:srgbClr val="000000"/>
                </a:solidFill>
                <a:latin typeface="Arial"/>
              </a:rPr>
              <a:t>Έβδομο επίπεδο διάρθρωσης</a:t>
            </a:r>
            <a:endParaRPr b="0" lang="el-GR" sz="2800" spc="-1" strike="noStrike">
              <a:solidFill>
                <a:srgbClr val="000000"/>
              </a:solidFill>
              <a:latin typeface="Arial"/>
            </a:endParaRPr>
          </a:p>
        </p:txBody>
      </p:sp>
      <p:sp>
        <p:nvSpPr>
          <p:cNvPr id="43" name="PlaceHolder 3"/>
          <p:cNvSpPr>
            <a:spLocks noGrp="1"/>
          </p:cNvSpPr>
          <p:nvPr>
            <p:ph type="dt"/>
          </p:nvPr>
        </p:nvSpPr>
        <p:spPr>
          <a:xfrm>
            <a:off x="838080" y="6356520"/>
            <a:ext cx="2742840" cy="364680"/>
          </a:xfrm>
          <a:prstGeom prst="rect">
            <a:avLst/>
          </a:prstGeom>
        </p:spPr>
        <p:txBody>
          <a:bodyPr anchor="ctr">
            <a:noAutofit/>
          </a:bodyPr>
          <a:p>
            <a:endParaRPr b="0" lang="el-GR" sz="2400" spc="-1" strike="noStrike">
              <a:latin typeface="Times New Roman"/>
            </a:endParaRPr>
          </a:p>
        </p:txBody>
      </p:sp>
      <p:sp>
        <p:nvSpPr>
          <p:cNvPr id="44" name="PlaceHolder 4"/>
          <p:cNvSpPr>
            <a:spLocks noGrp="1"/>
          </p:cNvSpPr>
          <p:nvPr>
            <p:ph type="ftr"/>
          </p:nvPr>
        </p:nvSpPr>
        <p:spPr>
          <a:xfrm>
            <a:off x="4038480" y="6356520"/>
            <a:ext cx="4114440" cy="364680"/>
          </a:xfrm>
          <a:prstGeom prst="rect">
            <a:avLst/>
          </a:prstGeom>
        </p:spPr>
        <p:txBody>
          <a:bodyPr anchor="ctr">
            <a:noAutofit/>
          </a:bodyPr>
          <a:p>
            <a:endParaRPr b="0" lang="el-GR" sz="2400" spc="-1" strike="noStrike">
              <a:latin typeface="Times New Roman"/>
            </a:endParaRPr>
          </a:p>
        </p:txBody>
      </p:sp>
      <p:sp>
        <p:nvSpPr>
          <p:cNvPr id="45"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A6B550C4-CA66-45B6-AFA5-50D92BCF0200}" type="slidenum">
              <a:rPr b="0" lang="el-GR" sz="1200" spc="-1" strike="noStrike">
                <a:solidFill>
                  <a:srgbClr val="888888"/>
                </a:solidFill>
                <a:latin typeface="Calibri"/>
                <a:ea typeface="Calibri"/>
              </a:rPr>
              <a:t>&lt;αριθμός&gt;</a:t>
            </a:fld>
            <a:endParaRPr b="0" lang="el-GR"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 name="Google Shape;88;p1" descr=""/>
          <p:cNvPicPr/>
          <p:nvPr/>
        </p:nvPicPr>
        <p:blipFill>
          <a:blip r:embed="rId1"/>
          <a:stretch/>
        </p:blipFill>
        <p:spPr>
          <a:xfrm>
            <a:off x="709200" y="0"/>
            <a:ext cx="11482560" cy="5486040"/>
          </a:xfrm>
          <a:prstGeom prst="rect">
            <a:avLst/>
          </a:prstGeom>
          <a:ln>
            <a:noFill/>
          </a:ln>
        </p:spPr>
      </p:pic>
      <p:pic>
        <p:nvPicPr>
          <p:cNvPr id="83" name="Google Shape;89;p1" descr=""/>
          <p:cNvPicPr/>
          <p:nvPr/>
        </p:nvPicPr>
        <p:blipFill>
          <a:blip r:embed="rId2"/>
          <a:stretch/>
        </p:blipFill>
        <p:spPr>
          <a:xfrm>
            <a:off x="1283040" y="2718360"/>
            <a:ext cx="10908360" cy="2568960"/>
          </a:xfrm>
          <a:prstGeom prst="rect">
            <a:avLst/>
          </a:prstGeom>
          <a:ln>
            <a:noFill/>
          </a:ln>
        </p:spPr>
      </p:pic>
      <p:pic>
        <p:nvPicPr>
          <p:cNvPr id="84" name="Google Shape;90;p1" descr=""/>
          <p:cNvPicPr/>
          <p:nvPr/>
        </p:nvPicPr>
        <p:blipFill>
          <a:blip r:embed="rId3"/>
          <a:stretch/>
        </p:blipFill>
        <p:spPr>
          <a:xfrm>
            <a:off x="0" y="-970920"/>
            <a:ext cx="929520" cy="7828560"/>
          </a:xfrm>
          <a:prstGeom prst="rect">
            <a:avLst/>
          </a:prstGeom>
          <a:ln>
            <a:noFill/>
          </a:ln>
        </p:spPr>
      </p:pic>
      <p:pic>
        <p:nvPicPr>
          <p:cNvPr id="85" name="Google Shape;91;p1" descr=""/>
          <p:cNvPicPr/>
          <p:nvPr/>
        </p:nvPicPr>
        <p:blipFill>
          <a:blip r:embed="rId4"/>
          <a:stretch/>
        </p:blipFill>
        <p:spPr>
          <a:xfrm>
            <a:off x="4809960" y="5563440"/>
            <a:ext cx="7531200" cy="1142640"/>
          </a:xfrm>
          <a:prstGeom prst="rect">
            <a:avLst/>
          </a:prstGeom>
          <a:ln>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TextShape 1"/>
          <p:cNvSpPr txBox="1"/>
          <p:nvPr/>
        </p:nvSpPr>
        <p:spPr>
          <a:xfrm>
            <a:off x="803880" y="137880"/>
            <a:ext cx="11154960" cy="1325160"/>
          </a:xfrm>
          <a:prstGeom prst="rect">
            <a:avLst/>
          </a:prstGeom>
          <a:noFill/>
          <a:ln>
            <a:noFill/>
          </a:ln>
        </p:spPr>
        <p:txBody>
          <a:bodyPr anchor="ctr">
            <a:normAutofit/>
          </a:bodyPr>
          <a:p>
            <a:pPr algn="ctr">
              <a:lnSpc>
                <a:spcPct val="90000"/>
              </a:lnSpc>
            </a:pPr>
            <a:r>
              <a:rPr b="1" lang="el-GR" sz="4400" spc="-1" strike="noStrike">
                <a:solidFill>
                  <a:srgbClr val="000000"/>
                </a:solidFill>
                <a:latin typeface="Calibri"/>
                <a:ea typeface="Calibri"/>
              </a:rPr>
              <a:t>NextFOOD Project - Objectives</a:t>
            </a:r>
            <a:endParaRPr b="0" lang="el-GR" sz="4400" spc="-1" strike="noStrike">
              <a:solidFill>
                <a:srgbClr val="000000"/>
              </a:solidFill>
              <a:latin typeface="Arial"/>
            </a:endParaRPr>
          </a:p>
        </p:txBody>
      </p:sp>
      <p:pic>
        <p:nvPicPr>
          <p:cNvPr id="87" name="Google Shape;97;p2" descr=""/>
          <p:cNvPicPr/>
          <p:nvPr/>
        </p:nvPicPr>
        <p:blipFill>
          <a:blip r:embed="rId1"/>
          <a:stretch/>
        </p:blipFill>
        <p:spPr>
          <a:xfrm>
            <a:off x="0" y="0"/>
            <a:ext cx="3017160" cy="1243080"/>
          </a:xfrm>
          <a:prstGeom prst="rect">
            <a:avLst/>
          </a:prstGeom>
          <a:ln>
            <a:noFill/>
          </a:ln>
        </p:spPr>
      </p:pic>
      <p:sp>
        <p:nvSpPr>
          <p:cNvPr id="88" name="CustomShape 2"/>
          <p:cNvSpPr/>
          <p:nvPr/>
        </p:nvSpPr>
        <p:spPr>
          <a:xfrm>
            <a:off x="838080" y="1381320"/>
            <a:ext cx="10030680" cy="5275440"/>
          </a:xfrm>
          <a:prstGeom prst="rect">
            <a:avLst/>
          </a:prstGeom>
          <a:solidFill>
            <a:schemeClr val="lt1"/>
          </a:solidFill>
          <a:ln>
            <a:noFill/>
          </a:ln>
        </p:spPr>
        <p:style>
          <a:lnRef idx="0"/>
          <a:fillRef idx="0"/>
          <a:effectRef idx="0"/>
          <a:fontRef idx="minor"/>
        </p:style>
        <p:txBody>
          <a:bodyPr>
            <a:spAutoFit/>
          </a:bodyPr>
          <a:p>
            <a:pPr algn="ctr">
              <a:lnSpc>
                <a:spcPct val="100000"/>
              </a:lnSpc>
            </a:pPr>
            <a:r>
              <a:rPr b="0" lang="el-GR" sz="2000" spc="-1" strike="noStrike">
                <a:solidFill>
                  <a:srgbClr val="000000"/>
                </a:solidFill>
                <a:latin typeface="Calibri"/>
                <a:ea typeface="Calibri"/>
              </a:rPr>
              <a:t>The NEXTFOOD project drives the crucial transition to </a:t>
            </a:r>
            <a:r>
              <a:rPr b="1" lang="el-GR" sz="2000" spc="-1" strike="noStrike">
                <a:solidFill>
                  <a:srgbClr val="000000"/>
                </a:solidFill>
                <a:latin typeface="Calibri"/>
                <a:ea typeface="Calibri"/>
              </a:rPr>
              <a:t>more sustainable and competitive agrifood and forestry systems </a:t>
            </a:r>
            <a:r>
              <a:rPr b="0" lang="el-GR" sz="2000" spc="-1" strike="noStrike">
                <a:solidFill>
                  <a:srgbClr val="000000"/>
                </a:solidFill>
                <a:latin typeface="Calibri"/>
                <a:ea typeface="Calibri"/>
              </a:rPr>
              <a:t>development by designing and implementing education and training systems to prepare budding or already practising professionals with competencies to push the green shift in our rapidly changing society. </a:t>
            </a:r>
            <a:endParaRPr b="0" lang="el-GR" sz="2000" spc="-1" strike="noStrike">
              <a:latin typeface="Arial"/>
            </a:endParaRPr>
          </a:p>
          <a:p>
            <a:pPr algn="ctr">
              <a:lnSpc>
                <a:spcPct val="100000"/>
              </a:lnSpc>
            </a:pPr>
            <a:r>
              <a:rPr b="0" lang="el-GR" sz="2000" spc="-1" strike="noStrike">
                <a:solidFill>
                  <a:srgbClr val="000000"/>
                </a:solidFill>
                <a:latin typeface="Calibri"/>
                <a:ea typeface="Calibri"/>
              </a:rPr>
              <a:t>The NEXTFOOD project challenges the linear view of knowledge transfer as a top-down process from research to advice and practice, and support the transition to more learner-centric, participatory, action-based and action-oriented education and learning. </a:t>
            </a:r>
            <a:endParaRPr b="0" lang="el-GR" sz="2000" spc="-1" strike="noStrike">
              <a:latin typeface="Arial"/>
            </a:endParaRPr>
          </a:p>
          <a:p>
            <a:pPr algn="ctr">
              <a:lnSpc>
                <a:spcPct val="100000"/>
              </a:lnSpc>
            </a:pPr>
            <a:r>
              <a:rPr b="0" lang="el-GR" sz="2000" spc="-1" strike="noStrike">
                <a:solidFill>
                  <a:srgbClr val="000000"/>
                </a:solidFill>
                <a:latin typeface="Calibri"/>
                <a:ea typeface="Calibri"/>
              </a:rPr>
              <a:t>The objectives:</a:t>
            </a:r>
            <a:endParaRPr b="0" lang="el-GR" sz="2000" spc="-1" strike="noStrike">
              <a:latin typeface="Arial"/>
            </a:endParaRPr>
          </a:p>
          <a:p>
            <a:pPr algn="ctr">
              <a:lnSpc>
                <a:spcPct val="100000"/>
              </a:lnSpc>
            </a:pPr>
            <a:endParaRPr b="0" lang="el-GR" sz="2000" spc="-1" strike="noStrike">
              <a:latin typeface="Arial"/>
            </a:endParaRPr>
          </a:p>
          <a:p>
            <a:pPr marL="285840" indent="-285480">
              <a:lnSpc>
                <a:spcPct val="100000"/>
              </a:lnSpc>
              <a:buClr>
                <a:srgbClr val="000000"/>
              </a:buClr>
              <a:buFont typeface="Arial"/>
              <a:buChar char="•"/>
            </a:pPr>
            <a:r>
              <a:rPr b="0" lang="el-GR" sz="2000" spc="-1" strike="noStrike">
                <a:solidFill>
                  <a:srgbClr val="000000"/>
                </a:solidFill>
                <a:latin typeface="Calibri"/>
                <a:ea typeface="Calibri"/>
              </a:rPr>
              <a:t>Create an inventory of the skills and competencies needed for a transition to more sustainable agriculture, forestry and associated bio-value chains (WP1)</a:t>
            </a:r>
            <a:endParaRPr b="0" lang="el-GR" sz="2000" spc="-1" strike="noStrike">
              <a:latin typeface="Arial"/>
            </a:endParaRPr>
          </a:p>
          <a:p>
            <a:pPr marL="285840" indent="-285480">
              <a:lnSpc>
                <a:spcPct val="100000"/>
              </a:lnSpc>
              <a:buClr>
                <a:srgbClr val="000000"/>
              </a:buClr>
              <a:buFont typeface="Arial"/>
              <a:buChar char="•"/>
            </a:pPr>
            <a:r>
              <a:rPr b="0" lang="el-GR" sz="2000" spc="-1" strike="noStrike">
                <a:solidFill>
                  <a:srgbClr val="000000"/>
                </a:solidFill>
                <a:latin typeface="Calibri"/>
                <a:ea typeface="Calibri"/>
              </a:rPr>
              <a:t>Facilitate case studies to identify gaps and needs (WP2)</a:t>
            </a:r>
            <a:endParaRPr b="0" lang="el-GR" sz="2000" spc="-1" strike="noStrike">
              <a:latin typeface="Arial"/>
            </a:endParaRPr>
          </a:p>
          <a:p>
            <a:pPr marL="285840" indent="-285480">
              <a:lnSpc>
                <a:spcPct val="100000"/>
              </a:lnSpc>
              <a:buClr>
                <a:srgbClr val="000000"/>
              </a:buClr>
              <a:buFont typeface="Arial"/>
              <a:buChar char="•"/>
            </a:pPr>
            <a:r>
              <a:rPr b="0" lang="el-GR" sz="2000" spc="-1" strike="noStrike">
                <a:solidFill>
                  <a:srgbClr val="000000"/>
                </a:solidFill>
                <a:latin typeface="Calibri"/>
                <a:ea typeface="Calibri"/>
              </a:rPr>
              <a:t>Test new relevant curricula and training methods (WP3)</a:t>
            </a:r>
            <a:endParaRPr b="0" lang="el-GR" sz="2000" spc="-1" strike="noStrike">
              <a:latin typeface="Arial"/>
            </a:endParaRPr>
          </a:p>
          <a:p>
            <a:pPr marL="285840" indent="-285480">
              <a:lnSpc>
                <a:spcPct val="100000"/>
              </a:lnSpc>
              <a:buClr>
                <a:srgbClr val="000000"/>
              </a:buClr>
              <a:buFont typeface="Arial"/>
              <a:buChar char="•"/>
            </a:pPr>
            <a:r>
              <a:rPr b="1" lang="el-GR" sz="2000" spc="-1" strike="noStrike">
                <a:solidFill>
                  <a:srgbClr val="000000"/>
                </a:solidFill>
                <a:latin typeface="Calibri"/>
                <a:ea typeface="Calibri"/>
              </a:rPr>
              <a:t>Identify policy instruments that support the transition towards action-, and practice-oriented learning methods (WP4)</a:t>
            </a:r>
            <a:endParaRPr b="0" lang="el-GR" sz="2000" spc="-1" strike="noStrike">
              <a:latin typeface="Arial"/>
            </a:endParaRPr>
          </a:p>
          <a:p>
            <a:pPr marL="285840" indent="-285480">
              <a:lnSpc>
                <a:spcPct val="100000"/>
              </a:lnSpc>
              <a:buClr>
                <a:srgbClr val="000000"/>
              </a:buClr>
              <a:buFont typeface="Arial"/>
              <a:buChar char="•"/>
            </a:pPr>
            <a:r>
              <a:rPr b="0" lang="el-GR" sz="2000" spc="-1" strike="noStrike">
                <a:solidFill>
                  <a:srgbClr val="000000"/>
                </a:solidFill>
                <a:latin typeface="Calibri"/>
                <a:ea typeface="Calibri"/>
              </a:rPr>
              <a:t>Peer-review tools for evaluating the quality of the practice-oriented research (WP5)</a:t>
            </a:r>
            <a:endParaRPr b="0" lang="el-GR" sz="2000" spc="-1" strike="noStrike">
              <a:latin typeface="Arial"/>
            </a:endParaRPr>
          </a:p>
          <a:p>
            <a:pPr marL="285840" indent="-285480">
              <a:lnSpc>
                <a:spcPct val="100000"/>
              </a:lnSpc>
              <a:buClr>
                <a:srgbClr val="000000"/>
              </a:buClr>
              <a:buFont typeface="Arial"/>
              <a:buChar char="•"/>
            </a:pPr>
            <a:r>
              <a:rPr b="0" lang="el-GR" sz="2000" spc="-1" strike="noStrike">
                <a:solidFill>
                  <a:srgbClr val="000000"/>
                </a:solidFill>
                <a:latin typeface="Calibri"/>
                <a:ea typeface="Calibri"/>
              </a:rPr>
              <a:t>Create a platform for knowledge sharing (WP6)</a:t>
            </a:r>
            <a:endParaRPr b="0" lang="el-GR" sz="2000" spc="-1" strike="noStrike">
              <a:latin typeface="Arial"/>
            </a:endParaRPr>
          </a:p>
        </p:txBody>
      </p:sp>
      <p:pic>
        <p:nvPicPr>
          <p:cNvPr id="89" name="Google Shape;99;p2" descr=""/>
          <p:cNvPicPr/>
          <p:nvPr/>
        </p:nvPicPr>
        <p:blipFill>
          <a:blip r:embed="rId2"/>
          <a:stretch/>
        </p:blipFill>
        <p:spPr>
          <a:xfrm>
            <a:off x="10869480" y="0"/>
            <a:ext cx="1322280" cy="685764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375480" y="1243440"/>
            <a:ext cx="11154960" cy="1325160"/>
          </a:xfrm>
          <a:prstGeom prst="rect">
            <a:avLst/>
          </a:prstGeom>
          <a:noFill/>
          <a:ln>
            <a:noFill/>
          </a:ln>
        </p:spPr>
        <p:txBody>
          <a:bodyPr anchor="ctr">
            <a:normAutofit/>
          </a:bodyPr>
          <a:p>
            <a:pPr algn="ctr">
              <a:lnSpc>
                <a:spcPct val="90000"/>
              </a:lnSpc>
            </a:pPr>
            <a:r>
              <a:rPr b="1" lang="el-GR" sz="4000" spc="-1" strike="noStrike">
                <a:solidFill>
                  <a:srgbClr val="000000"/>
                </a:solidFill>
                <a:latin typeface="Calibri"/>
                <a:ea typeface="Calibri"/>
              </a:rPr>
              <a:t>WP4 - «Policy Assessment and Recommendation» Objectives</a:t>
            </a:r>
            <a:endParaRPr b="0" lang="el-GR" sz="4000" spc="-1" strike="noStrike">
              <a:solidFill>
                <a:srgbClr val="000000"/>
              </a:solidFill>
              <a:latin typeface="Arial"/>
            </a:endParaRPr>
          </a:p>
        </p:txBody>
      </p:sp>
      <p:pic>
        <p:nvPicPr>
          <p:cNvPr id="91" name="Google Shape;105;p3" descr=""/>
          <p:cNvPicPr/>
          <p:nvPr/>
        </p:nvPicPr>
        <p:blipFill>
          <a:blip r:embed="rId1"/>
          <a:stretch/>
        </p:blipFill>
        <p:spPr>
          <a:xfrm>
            <a:off x="0" y="0"/>
            <a:ext cx="3017160" cy="1243080"/>
          </a:xfrm>
          <a:prstGeom prst="rect">
            <a:avLst/>
          </a:prstGeom>
          <a:ln>
            <a:noFill/>
          </a:ln>
        </p:spPr>
      </p:pic>
      <p:sp>
        <p:nvSpPr>
          <p:cNvPr id="92" name="CustomShape 2"/>
          <p:cNvSpPr/>
          <p:nvPr/>
        </p:nvSpPr>
        <p:spPr>
          <a:xfrm>
            <a:off x="838080" y="2926440"/>
            <a:ext cx="10030680" cy="2652120"/>
          </a:xfrm>
          <a:prstGeom prst="rect">
            <a:avLst/>
          </a:prstGeom>
          <a:solidFill>
            <a:schemeClr val="lt1"/>
          </a:solidFill>
          <a:ln>
            <a:noFill/>
          </a:ln>
        </p:spPr>
        <p:style>
          <a:lnRef idx="0"/>
          <a:fillRef idx="0"/>
          <a:effectRef idx="0"/>
          <a:fontRef idx="minor"/>
        </p:style>
        <p:txBody>
          <a:bodyPr>
            <a:spAutoFit/>
          </a:bodyPr>
          <a:p>
            <a:pPr algn="ctr">
              <a:lnSpc>
                <a:spcPct val="100000"/>
              </a:lnSpc>
            </a:pPr>
            <a:r>
              <a:rPr b="0" lang="el-GR" sz="2400" spc="-1" strike="noStrike">
                <a:solidFill>
                  <a:srgbClr val="000000"/>
                </a:solidFill>
                <a:latin typeface="Calibri"/>
                <a:ea typeface="Calibri"/>
              </a:rPr>
              <a:t>The activities under WP4 are aimed to </a:t>
            </a:r>
            <a:r>
              <a:rPr b="1" lang="el-GR" sz="2400" spc="-1" strike="noStrike">
                <a:solidFill>
                  <a:srgbClr val="000000"/>
                </a:solidFill>
                <a:latin typeface="Calibri"/>
                <a:ea typeface="Calibri"/>
              </a:rPr>
              <a:t>identify policy instruments that support the transition towards action-, and practice-oriented learning methods</a:t>
            </a:r>
            <a:r>
              <a:rPr b="0" lang="el-GR" sz="2400" spc="-1" strike="noStrike">
                <a:solidFill>
                  <a:srgbClr val="000000"/>
                </a:solidFill>
                <a:latin typeface="Calibri"/>
                <a:ea typeface="Calibri"/>
              </a:rPr>
              <a:t>.</a:t>
            </a:r>
            <a:endParaRPr b="0" lang="el-GR" sz="2400" spc="-1" strike="noStrike">
              <a:latin typeface="Arial"/>
            </a:endParaRPr>
          </a:p>
          <a:p>
            <a:pPr algn="ctr">
              <a:lnSpc>
                <a:spcPct val="100000"/>
              </a:lnSpc>
            </a:pPr>
            <a:endParaRPr b="0" lang="el-GR" sz="2400" spc="-1" strike="noStrike">
              <a:latin typeface="Arial"/>
            </a:endParaRPr>
          </a:p>
          <a:p>
            <a:pPr algn="ctr">
              <a:lnSpc>
                <a:spcPct val="100000"/>
              </a:lnSpc>
            </a:pPr>
            <a:r>
              <a:rPr b="0" lang="el-GR" sz="2400" spc="-1" strike="noStrike">
                <a:solidFill>
                  <a:srgbClr val="000000"/>
                </a:solidFill>
                <a:latin typeface="Calibri"/>
                <a:ea typeface="Calibri"/>
              </a:rPr>
              <a:t>The final aim will be to </a:t>
            </a:r>
            <a:r>
              <a:rPr b="1" lang="el-GR" sz="2400" spc="-1" strike="noStrike">
                <a:solidFill>
                  <a:srgbClr val="000000"/>
                </a:solidFill>
                <a:latin typeface="Calibri"/>
                <a:ea typeface="Calibri"/>
              </a:rPr>
              <a:t>suggest new policy instruments </a:t>
            </a:r>
            <a:r>
              <a:rPr b="0" lang="el-GR" sz="2400" spc="-1" strike="noStrike">
                <a:solidFill>
                  <a:srgbClr val="000000"/>
                </a:solidFill>
                <a:latin typeface="Calibri"/>
                <a:ea typeface="Calibri"/>
              </a:rPr>
              <a:t>on regional, national and EU-level that will </a:t>
            </a:r>
            <a:r>
              <a:rPr b="1" lang="el-GR" sz="2400" spc="-1" strike="noStrike">
                <a:solidFill>
                  <a:srgbClr val="000000"/>
                </a:solidFill>
                <a:latin typeface="Calibri"/>
                <a:ea typeface="Calibri"/>
              </a:rPr>
              <a:t>improve the education and training </a:t>
            </a:r>
            <a:r>
              <a:rPr b="0" lang="el-GR" sz="2400" spc="-1" strike="noStrike">
                <a:solidFill>
                  <a:srgbClr val="000000"/>
                </a:solidFill>
                <a:latin typeface="Calibri"/>
                <a:ea typeface="Calibri"/>
              </a:rPr>
              <a:t>systems for farmers, forest professionals, advisers and others, and that will </a:t>
            </a:r>
            <a:r>
              <a:rPr b="1" lang="el-GR" sz="2400" spc="-1" strike="noStrike">
                <a:solidFill>
                  <a:srgbClr val="000000"/>
                </a:solidFill>
                <a:latin typeface="Calibri"/>
                <a:ea typeface="Calibri"/>
              </a:rPr>
              <a:t>support the sustainability challenges </a:t>
            </a:r>
            <a:r>
              <a:rPr b="0" lang="el-GR" sz="2400" spc="-1" strike="noStrike">
                <a:solidFill>
                  <a:srgbClr val="000000"/>
                </a:solidFill>
                <a:latin typeface="Calibri"/>
                <a:ea typeface="Calibri"/>
              </a:rPr>
              <a:t>of the agrifood and forestry systems</a:t>
            </a:r>
            <a:r>
              <a:rPr b="1" lang="el-GR" sz="2400" spc="-1" strike="noStrike">
                <a:solidFill>
                  <a:srgbClr val="000000"/>
                </a:solidFill>
                <a:latin typeface="Calibri"/>
                <a:ea typeface="Calibri"/>
              </a:rPr>
              <a:t>.</a:t>
            </a:r>
            <a:r>
              <a:rPr b="0" lang="el-GR" sz="2400" spc="-1" strike="noStrike">
                <a:solidFill>
                  <a:srgbClr val="000000"/>
                </a:solidFill>
                <a:latin typeface="Calibri"/>
                <a:ea typeface="Calibri"/>
              </a:rPr>
              <a:t> </a:t>
            </a:r>
            <a:endParaRPr b="0" lang="el-GR" sz="2400" spc="-1" strike="noStrike">
              <a:latin typeface="Arial"/>
            </a:endParaRPr>
          </a:p>
        </p:txBody>
      </p:sp>
      <p:pic>
        <p:nvPicPr>
          <p:cNvPr id="93" name="Google Shape;107;p3" descr=""/>
          <p:cNvPicPr/>
          <p:nvPr/>
        </p:nvPicPr>
        <p:blipFill>
          <a:blip r:embed="rId2"/>
          <a:stretch/>
        </p:blipFill>
        <p:spPr>
          <a:xfrm>
            <a:off x="10869480" y="0"/>
            <a:ext cx="1322280" cy="6857640"/>
          </a:xfrm>
          <a:prstGeom prst="rect">
            <a:avLst/>
          </a:prstGeom>
          <a:ln>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TextShape 1"/>
          <p:cNvSpPr txBox="1"/>
          <p:nvPr/>
        </p:nvSpPr>
        <p:spPr>
          <a:xfrm>
            <a:off x="971280" y="70560"/>
            <a:ext cx="10515240" cy="1325160"/>
          </a:xfrm>
          <a:prstGeom prst="rect">
            <a:avLst/>
          </a:prstGeom>
          <a:noFill/>
          <a:ln>
            <a:noFill/>
          </a:ln>
        </p:spPr>
        <p:txBody>
          <a:bodyPr anchor="ctr">
            <a:normAutofit/>
          </a:bodyPr>
          <a:p>
            <a:pPr algn="ctr">
              <a:lnSpc>
                <a:spcPct val="90000"/>
              </a:lnSpc>
            </a:pPr>
            <a:r>
              <a:rPr b="1" lang="el-GR" sz="4400" spc="-1" strike="noStrike">
                <a:solidFill>
                  <a:srgbClr val="000000"/>
                </a:solidFill>
                <a:latin typeface="Calibri"/>
                <a:ea typeface="Calibri"/>
              </a:rPr>
              <a:t>Task 4.1 «Policy assessment»</a:t>
            </a:r>
            <a:endParaRPr b="0" lang="el-GR" sz="4400" spc="-1" strike="noStrike">
              <a:solidFill>
                <a:srgbClr val="000000"/>
              </a:solidFill>
              <a:latin typeface="Arial"/>
            </a:endParaRPr>
          </a:p>
        </p:txBody>
      </p:sp>
      <p:pic>
        <p:nvPicPr>
          <p:cNvPr id="95" name="Google Shape;113;p4" descr=""/>
          <p:cNvPicPr/>
          <p:nvPr/>
        </p:nvPicPr>
        <p:blipFill>
          <a:blip r:embed="rId1"/>
          <a:stretch/>
        </p:blipFill>
        <p:spPr>
          <a:xfrm>
            <a:off x="0" y="0"/>
            <a:ext cx="3017160" cy="1243080"/>
          </a:xfrm>
          <a:prstGeom prst="rect">
            <a:avLst/>
          </a:prstGeom>
          <a:ln>
            <a:noFill/>
          </a:ln>
        </p:spPr>
      </p:pic>
      <p:sp>
        <p:nvSpPr>
          <p:cNvPr id="96" name="CustomShape 2"/>
          <p:cNvSpPr/>
          <p:nvPr/>
        </p:nvSpPr>
        <p:spPr>
          <a:xfrm>
            <a:off x="838080" y="1938960"/>
            <a:ext cx="10030680" cy="369000"/>
          </a:xfrm>
          <a:prstGeom prst="rect">
            <a:avLst/>
          </a:prstGeom>
          <a:solidFill>
            <a:schemeClr val="lt1"/>
          </a:solidFill>
          <a:ln>
            <a:noFill/>
          </a:ln>
        </p:spPr>
        <p:style>
          <a:lnRef idx="0"/>
          <a:fillRef idx="0"/>
          <a:effectRef idx="0"/>
          <a:fontRef idx="minor"/>
        </p:style>
      </p:sp>
      <p:pic>
        <p:nvPicPr>
          <p:cNvPr id="97" name="Google Shape;115;p4" descr=""/>
          <p:cNvPicPr/>
          <p:nvPr/>
        </p:nvPicPr>
        <p:blipFill>
          <a:blip r:embed="rId2"/>
          <a:stretch/>
        </p:blipFill>
        <p:spPr>
          <a:xfrm>
            <a:off x="10869480" y="0"/>
            <a:ext cx="1322280" cy="6857640"/>
          </a:xfrm>
          <a:prstGeom prst="rect">
            <a:avLst/>
          </a:prstGeom>
          <a:ln>
            <a:noFill/>
          </a:ln>
        </p:spPr>
      </p:pic>
      <p:sp>
        <p:nvSpPr>
          <p:cNvPr id="98" name="CustomShape 3"/>
          <p:cNvSpPr/>
          <p:nvPr/>
        </p:nvSpPr>
        <p:spPr>
          <a:xfrm>
            <a:off x="473760" y="1708200"/>
            <a:ext cx="11056320" cy="4480920"/>
          </a:xfrm>
          <a:prstGeom prst="rect">
            <a:avLst/>
          </a:prstGeom>
          <a:noFill/>
          <a:ln>
            <a:noFill/>
          </a:ln>
        </p:spPr>
        <p:style>
          <a:lnRef idx="0"/>
          <a:fillRef idx="0"/>
          <a:effectRef idx="0"/>
          <a:fontRef idx="minor"/>
        </p:style>
        <p:txBody>
          <a:bodyPr>
            <a:spAutoFit/>
          </a:bodyPr>
          <a:p>
            <a:pPr>
              <a:lnSpc>
                <a:spcPct val="100000"/>
              </a:lnSpc>
            </a:pPr>
            <a:r>
              <a:rPr b="0" lang="el-GR" sz="2400" spc="-1" strike="noStrike">
                <a:solidFill>
                  <a:srgbClr val="000000"/>
                </a:solidFill>
                <a:latin typeface="Calibri"/>
                <a:ea typeface="Calibri"/>
              </a:rPr>
              <a:t>For this purpose, in the task 4.1 already completed, an </a:t>
            </a:r>
            <a:r>
              <a:rPr b="1" lang="el-GR" sz="2400" spc="-1" strike="noStrike">
                <a:solidFill>
                  <a:srgbClr val="000000"/>
                </a:solidFill>
                <a:latin typeface="Calibri"/>
                <a:ea typeface="Calibri"/>
              </a:rPr>
              <a:t>online survey </a:t>
            </a:r>
            <a:r>
              <a:rPr b="0" lang="el-GR" sz="2400" spc="-1" strike="noStrike">
                <a:solidFill>
                  <a:srgbClr val="000000"/>
                </a:solidFill>
                <a:latin typeface="Calibri"/>
                <a:ea typeface="Calibri"/>
              </a:rPr>
              <a:t>was launched at the end of June 2019 to gather information about the </a:t>
            </a:r>
            <a:r>
              <a:rPr b="1" lang="el-GR" sz="2400" spc="-1" strike="noStrike">
                <a:solidFill>
                  <a:srgbClr val="000000"/>
                </a:solidFill>
                <a:latin typeface="Calibri"/>
                <a:ea typeface="Calibri"/>
              </a:rPr>
              <a:t>effectiveness of existing policies and their interaction as well as gaps.</a:t>
            </a:r>
            <a:endParaRPr b="0" lang="el-GR" sz="2400" spc="-1" strike="noStrike">
              <a:latin typeface="Arial"/>
            </a:endParaRPr>
          </a:p>
          <a:p>
            <a:pPr>
              <a:lnSpc>
                <a:spcPct val="100000"/>
              </a:lnSpc>
            </a:pPr>
            <a:endParaRPr b="0" lang="el-GR" sz="2400" spc="-1" strike="noStrike">
              <a:latin typeface="Arial"/>
            </a:endParaRPr>
          </a:p>
          <a:p>
            <a:pPr>
              <a:lnSpc>
                <a:spcPct val="100000"/>
              </a:lnSpc>
            </a:pPr>
            <a:r>
              <a:rPr b="0" lang="el-GR" sz="2400" spc="-1" strike="noStrike">
                <a:solidFill>
                  <a:srgbClr val="000000"/>
                </a:solidFill>
                <a:latin typeface="Calibri"/>
                <a:ea typeface="Calibri"/>
              </a:rPr>
              <a:t>The participants were 188 among stakeholders, farmers, teachers, researchers, experts, advisors, local and EU authorities and policymakers.</a:t>
            </a:r>
            <a:endParaRPr b="0" lang="el-GR" sz="2400" spc="-1" strike="noStrike">
              <a:latin typeface="Arial"/>
            </a:endParaRPr>
          </a:p>
          <a:p>
            <a:pPr>
              <a:lnSpc>
                <a:spcPct val="100000"/>
              </a:lnSpc>
            </a:pPr>
            <a:endParaRPr b="0" lang="el-GR" sz="2400" spc="-1" strike="noStrike">
              <a:latin typeface="Arial"/>
            </a:endParaRPr>
          </a:p>
          <a:p>
            <a:pPr>
              <a:lnSpc>
                <a:spcPct val="100000"/>
              </a:lnSpc>
            </a:pPr>
            <a:r>
              <a:rPr b="0" lang="el-GR" sz="2400" spc="-1" strike="noStrike">
                <a:solidFill>
                  <a:srgbClr val="000000"/>
                </a:solidFill>
                <a:latin typeface="Calibri"/>
                <a:ea typeface="Calibri"/>
              </a:rPr>
              <a:t>The survey addressed </a:t>
            </a:r>
            <a:r>
              <a:rPr b="1" lang="el-GR" sz="2400" spc="-1" strike="noStrike">
                <a:solidFill>
                  <a:srgbClr val="000000"/>
                </a:solidFill>
                <a:latin typeface="Calibri"/>
                <a:ea typeface="Calibri"/>
              </a:rPr>
              <a:t>4 policy fields of education and research</a:t>
            </a:r>
            <a:r>
              <a:rPr b="0" lang="el-GR" sz="2400" spc="-1" strike="noStrike">
                <a:solidFill>
                  <a:srgbClr val="000000"/>
                </a:solidFill>
                <a:latin typeface="Calibri"/>
                <a:ea typeface="Calibri"/>
              </a:rPr>
              <a:t>:</a:t>
            </a:r>
            <a:endParaRPr b="0" lang="el-GR" sz="2400" spc="-1" strike="noStrike">
              <a:latin typeface="Arial"/>
            </a:endParaRPr>
          </a:p>
          <a:p>
            <a:pPr marL="343080" indent="-342720">
              <a:lnSpc>
                <a:spcPct val="100000"/>
              </a:lnSpc>
              <a:buClr>
                <a:srgbClr val="000000"/>
              </a:buClr>
              <a:buFont typeface="Arial"/>
              <a:buChar char="•"/>
            </a:pPr>
            <a:r>
              <a:rPr b="0" lang="el-GR" sz="2400" spc="-1" strike="noStrike">
                <a:solidFill>
                  <a:srgbClr val="000000"/>
                </a:solidFill>
                <a:latin typeface="Calibri"/>
                <a:ea typeface="Calibri"/>
              </a:rPr>
              <a:t>Pre-university education (High school)</a:t>
            </a:r>
            <a:endParaRPr b="0" lang="el-GR" sz="2400" spc="-1" strike="noStrike">
              <a:latin typeface="Arial"/>
            </a:endParaRPr>
          </a:p>
          <a:p>
            <a:pPr marL="343080" indent="-342720">
              <a:lnSpc>
                <a:spcPct val="100000"/>
              </a:lnSpc>
              <a:buClr>
                <a:srgbClr val="000000"/>
              </a:buClr>
              <a:buFont typeface="Arial"/>
              <a:buChar char="•"/>
            </a:pPr>
            <a:r>
              <a:rPr b="0" lang="el-GR" sz="2400" spc="-1" strike="noStrike">
                <a:solidFill>
                  <a:srgbClr val="000000"/>
                </a:solidFill>
                <a:latin typeface="Calibri"/>
                <a:ea typeface="Calibri"/>
              </a:rPr>
              <a:t>University education</a:t>
            </a:r>
            <a:endParaRPr b="0" lang="el-GR" sz="2400" spc="-1" strike="noStrike">
              <a:latin typeface="Arial"/>
            </a:endParaRPr>
          </a:p>
          <a:p>
            <a:pPr marL="343080" indent="-342720">
              <a:lnSpc>
                <a:spcPct val="100000"/>
              </a:lnSpc>
              <a:buClr>
                <a:srgbClr val="000000"/>
              </a:buClr>
              <a:buFont typeface="Arial"/>
              <a:buChar char="•"/>
            </a:pPr>
            <a:r>
              <a:rPr b="0" lang="el-GR" sz="2400" spc="-1" strike="noStrike">
                <a:solidFill>
                  <a:srgbClr val="000000"/>
                </a:solidFill>
                <a:latin typeface="Calibri"/>
                <a:ea typeface="Calibri"/>
              </a:rPr>
              <a:t>Adult learning, vocational education and training</a:t>
            </a:r>
            <a:endParaRPr b="0" lang="el-GR" sz="2400" spc="-1" strike="noStrike">
              <a:latin typeface="Arial"/>
            </a:endParaRPr>
          </a:p>
          <a:p>
            <a:pPr marL="343080" indent="-342720">
              <a:lnSpc>
                <a:spcPct val="100000"/>
              </a:lnSpc>
              <a:buClr>
                <a:srgbClr val="000000"/>
              </a:buClr>
              <a:buFont typeface="Arial"/>
              <a:buChar char="•"/>
            </a:pPr>
            <a:r>
              <a:rPr b="0" lang="el-GR" sz="2400" spc="-1" strike="noStrike">
                <a:solidFill>
                  <a:srgbClr val="000000"/>
                </a:solidFill>
                <a:latin typeface="Calibri"/>
                <a:ea typeface="Calibri"/>
              </a:rPr>
              <a:t>Training measures in agricultural, food and forestry sectors</a:t>
            </a:r>
            <a:endParaRPr b="0" lang="el-GR" sz="2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TextShape 1"/>
          <p:cNvSpPr txBox="1"/>
          <p:nvPr/>
        </p:nvSpPr>
        <p:spPr>
          <a:xfrm>
            <a:off x="838080" y="109800"/>
            <a:ext cx="10515240" cy="1325160"/>
          </a:xfrm>
          <a:prstGeom prst="rect">
            <a:avLst/>
          </a:prstGeom>
          <a:noFill/>
          <a:ln>
            <a:noFill/>
          </a:ln>
        </p:spPr>
        <p:txBody>
          <a:bodyPr anchor="ctr">
            <a:normAutofit/>
          </a:bodyPr>
          <a:p>
            <a:pPr algn="ctr">
              <a:lnSpc>
                <a:spcPct val="90000"/>
              </a:lnSpc>
            </a:pPr>
            <a:r>
              <a:rPr b="1" lang="el-GR" sz="4400" spc="-1" strike="noStrike">
                <a:solidFill>
                  <a:srgbClr val="000000"/>
                </a:solidFill>
                <a:latin typeface="Calibri"/>
                <a:ea typeface="Calibri"/>
              </a:rPr>
              <a:t>Results of the survey</a:t>
            </a:r>
            <a:endParaRPr b="0" lang="el-GR" sz="4400" spc="-1" strike="noStrike">
              <a:solidFill>
                <a:srgbClr val="000000"/>
              </a:solidFill>
              <a:latin typeface="Arial"/>
            </a:endParaRPr>
          </a:p>
        </p:txBody>
      </p:sp>
      <p:pic>
        <p:nvPicPr>
          <p:cNvPr id="100" name="Google Shape;122;p5" descr=""/>
          <p:cNvPicPr/>
          <p:nvPr/>
        </p:nvPicPr>
        <p:blipFill>
          <a:blip r:embed="rId1"/>
          <a:stretch/>
        </p:blipFill>
        <p:spPr>
          <a:xfrm>
            <a:off x="0" y="0"/>
            <a:ext cx="3017160" cy="1243080"/>
          </a:xfrm>
          <a:prstGeom prst="rect">
            <a:avLst/>
          </a:prstGeom>
          <a:ln>
            <a:noFill/>
          </a:ln>
        </p:spPr>
      </p:pic>
      <p:sp>
        <p:nvSpPr>
          <p:cNvPr id="101" name="CustomShape 2"/>
          <p:cNvSpPr/>
          <p:nvPr/>
        </p:nvSpPr>
        <p:spPr>
          <a:xfrm>
            <a:off x="838080" y="1938960"/>
            <a:ext cx="10030680" cy="369000"/>
          </a:xfrm>
          <a:prstGeom prst="rect">
            <a:avLst/>
          </a:prstGeom>
          <a:solidFill>
            <a:schemeClr val="lt1"/>
          </a:solidFill>
          <a:ln>
            <a:noFill/>
          </a:ln>
        </p:spPr>
        <p:style>
          <a:lnRef idx="0"/>
          <a:fillRef idx="0"/>
          <a:effectRef idx="0"/>
          <a:fontRef idx="minor"/>
        </p:style>
      </p:sp>
      <p:pic>
        <p:nvPicPr>
          <p:cNvPr id="102" name="Google Shape;124;p5" descr=""/>
          <p:cNvPicPr/>
          <p:nvPr/>
        </p:nvPicPr>
        <p:blipFill>
          <a:blip r:embed="rId2"/>
          <a:stretch/>
        </p:blipFill>
        <p:spPr>
          <a:xfrm>
            <a:off x="10869480" y="0"/>
            <a:ext cx="1322280" cy="6857640"/>
          </a:xfrm>
          <a:prstGeom prst="rect">
            <a:avLst/>
          </a:prstGeom>
          <a:ln>
            <a:noFill/>
          </a:ln>
        </p:spPr>
      </p:pic>
      <p:sp>
        <p:nvSpPr>
          <p:cNvPr id="103" name="CustomShape 3"/>
          <p:cNvSpPr/>
          <p:nvPr/>
        </p:nvSpPr>
        <p:spPr>
          <a:xfrm>
            <a:off x="401760" y="2265120"/>
            <a:ext cx="10951560" cy="3932280"/>
          </a:xfrm>
          <a:prstGeom prst="rect">
            <a:avLst/>
          </a:prstGeom>
          <a:noFill/>
          <a:ln>
            <a:noFill/>
          </a:ln>
        </p:spPr>
        <p:style>
          <a:lnRef idx="0"/>
          <a:fillRef idx="0"/>
          <a:effectRef idx="0"/>
          <a:fontRef idx="minor"/>
        </p:style>
        <p:txBody>
          <a:bodyPr>
            <a:spAutoFit/>
          </a:bodyPr>
          <a:p>
            <a:pPr marL="343080" indent="-342720">
              <a:lnSpc>
                <a:spcPct val="100000"/>
              </a:lnSpc>
              <a:buClr>
                <a:srgbClr val="000000"/>
              </a:buClr>
              <a:buFont typeface="Arial"/>
              <a:buChar char="•"/>
            </a:pPr>
            <a:r>
              <a:rPr b="0" lang="el-GR" sz="1800" spc="-1" strike="noStrike">
                <a:solidFill>
                  <a:srgbClr val="000000"/>
                </a:solidFill>
                <a:latin typeface="Calibri"/>
                <a:ea typeface="Calibri"/>
              </a:rPr>
              <a:t>No or </a:t>
            </a:r>
            <a:r>
              <a:rPr b="1" lang="el-GR" sz="1800" spc="-1" strike="noStrike">
                <a:solidFill>
                  <a:srgbClr val="000000"/>
                </a:solidFill>
                <a:latin typeface="Calibri"/>
                <a:ea typeface="Calibri"/>
              </a:rPr>
              <a:t>insufficient coordination </a:t>
            </a:r>
            <a:r>
              <a:rPr b="0" lang="el-GR" sz="1800" spc="-1" strike="noStrike">
                <a:solidFill>
                  <a:srgbClr val="000000"/>
                </a:solidFill>
                <a:latin typeface="Calibri"/>
                <a:ea typeface="Calibri"/>
              </a:rPr>
              <a:t>among policy fields (EU, national and regional) and actors (university &amp; industry).</a:t>
            </a:r>
            <a:endParaRPr b="0" lang="el-GR" sz="1800" spc="-1" strike="noStrike">
              <a:latin typeface="Arial"/>
            </a:endParaRPr>
          </a:p>
          <a:p>
            <a:pPr marL="343080" indent="-228240">
              <a:lnSpc>
                <a:spcPct val="100000"/>
              </a:lnSpc>
            </a:pPr>
            <a:endParaRPr b="0" lang="el-GR" sz="1800" spc="-1" strike="noStrike">
              <a:latin typeface="Arial"/>
            </a:endParaRPr>
          </a:p>
          <a:p>
            <a:pPr marL="343080" indent="-342720">
              <a:lnSpc>
                <a:spcPct val="100000"/>
              </a:lnSpc>
              <a:buClr>
                <a:srgbClr val="000000"/>
              </a:buClr>
              <a:buFont typeface="Arial"/>
              <a:buChar char="•"/>
            </a:pPr>
            <a:r>
              <a:rPr b="1" lang="el-GR" sz="1800" spc="-1" strike="noStrike">
                <a:solidFill>
                  <a:srgbClr val="000000"/>
                </a:solidFill>
                <a:latin typeface="Calibri"/>
                <a:ea typeface="Calibri"/>
              </a:rPr>
              <a:t>Poor awareness </a:t>
            </a:r>
            <a:r>
              <a:rPr b="0" lang="el-GR" sz="1800" spc="-1" strike="noStrike">
                <a:solidFill>
                  <a:srgbClr val="000000"/>
                </a:solidFill>
                <a:latin typeface="Calibri"/>
                <a:ea typeface="Calibri"/>
              </a:rPr>
              <a:t>on the existence of strategy </a:t>
            </a:r>
            <a:r>
              <a:rPr b="1" lang="el-GR" sz="1800" spc="-1" strike="noStrike">
                <a:solidFill>
                  <a:srgbClr val="000000"/>
                </a:solidFill>
                <a:latin typeface="Calibri"/>
                <a:ea typeface="Calibri"/>
              </a:rPr>
              <a:t>documents</a:t>
            </a:r>
            <a:r>
              <a:rPr b="0" lang="el-GR" sz="1800" spc="-1" strike="noStrike">
                <a:solidFill>
                  <a:srgbClr val="000000"/>
                </a:solidFill>
                <a:latin typeface="Calibri"/>
                <a:ea typeface="Calibri"/>
              </a:rPr>
              <a:t> that implement the agricultural education.</a:t>
            </a:r>
            <a:endParaRPr b="0" lang="el-GR" sz="1800" spc="-1" strike="noStrike">
              <a:latin typeface="Arial"/>
            </a:endParaRPr>
          </a:p>
          <a:p>
            <a:pPr marL="343080" indent="-228240">
              <a:lnSpc>
                <a:spcPct val="100000"/>
              </a:lnSpc>
            </a:pPr>
            <a:endParaRPr b="0" lang="el-GR" sz="1800" spc="-1" strike="noStrike">
              <a:latin typeface="Arial"/>
            </a:endParaRPr>
          </a:p>
          <a:p>
            <a:pPr marL="343080" indent="-342720">
              <a:lnSpc>
                <a:spcPct val="100000"/>
              </a:lnSpc>
              <a:buClr>
                <a:srgbClr val="000000"/>
              </a:buClr>
              <a:buFont typeface="Arial"/>
              <a:buChar char="•"/>
            </a:pPr>
            <a:r>
              <a:rPr b="1" lang="el-GR" sz="1800" spc="-1" strike="noStrike">
                <a:solidFill>
                  <a:srgbClr val="000000"/>
                </a:solidFill>
                <a:latin typeface="Calibri"/>
                <a:ea typeface="Calibri"/>
              </a:rPr>
              <a:t>Insufficient</a:t>
            </a:r>
            <a:r>
              <a:rPr b="0" lang="el-GR" sz="1800" spc="-1" strike="noStrike">
                <a:solidFill>
                  <a:srgbClr val="000000"/>
                </a:solidFill>
                <a:latin typeface="Calibri"/>
                <a:ea typeface="Calibri"/>
              </a:rPr>
              <a:t> amount of </a:t>
            </a:r>
            <a:r>
              <a:rPr b="1" lang="el-GR" sz="1800" spc="-1" strike="noStrike">
                <a:solidFill>
                  <a:srgbClr val="000000"/>
                </a:solidFill>
                <a:latin typeface="Calibri"/>
                <a:ea typeface="Calibri"/>
              </a:rPr>
              <a:t>financial support </a:t>
            </a:r>
            <a:r>
              <a:rPr b="0" lang="el-GR" sz="1800" spc="-1" strike="noStrike">
                <a:solidFill>
                  <a:srgbClr val="000000"/>
                </a:solidFill>
                <a:latin typeface="Calibri"/>
                <a:ea typeface="Calibri"/>
              </a:rPr>
              <a:t>especially for adult learning and vocational educations of young agrifood and forestry professionals.</a:t>
            </a:r>
            <a:endParaRPr b="0" lang="el-GR" sz="1800" spc="-1" strike="noStrike">
              <a:latin typeface="Arial"/>
            </a:endParaRPr>
          </a:p>
          <a:p>
            <a:pPr marL="343080" indent="-228240">
              <a:lnSpc>
                <a:spcPct val="100000"/>
              </a:lnSpc>
            </a:pPr>
            <a:endParaRPr b="0" lang="el-GR" sz="1800" spc="-1" strike="noStrike">
              <a:latin typeface="Arial"/>
            </a:endParaRPr>
          </a:p>
          <a:p>
            <a:pPr marL="343080" indent="-342720">
              <a:lnSpc>
                <a:spcPct val="100000"/>
              </a:lnSpc>
              <a:buClr>
                <a:srgbClr val="000000"/>
              </a:buClr>
              <a:buFont typeface="Arial"/>
              <a:buChar char="•"/>
            </a:pPr>
            <a:r>
              <a:rPr b="0" lang="el-GR" sz="1800" spc="-1" strike="noStrike">
                <a:solidFill>
                  <a:srgbClr val="000000"/>
                </a:solidFill>
                <a:latin typeface="Calibri"/>
                <a:ea typeface="Calibri"/>
              </a:rPr>
              <a:t>Policies not much effective in providing </a:t>
            </a:r>
            <a:r>
              <a:rPr b="1" lang="el-GR" sz="1800" spc="-1" strike="noStrike">
                <a:solidFill>
                  <a:srgbClr val="000000"/>
                </a:solidFill>
                <a:latin typeface="Calibri"/>
                <a:ea typeface="Calibri"/>
              </a:rPr>
              <a:t>innovative ways of learning </a:t>
            </a:r>
            <a:r>
              <a:rPr b="0" lang="el-GR" sz="1800" spc="-1" strike="noStrike">
                <a:solidFill>
                  <a:srgbClr val="000000"/>
                </a:solidFill>
                <a:latin typeface="Calibri"/>
                <a:ea typeface="Calibri"/>
              </a:rPr>
              <a:t>(student-centred learning, interdisciplinarity, internationalization, mobility, networking).</a:t>
            </a:r>
            <a:endParaRPr b="0" lang="el-GR" sz="1800" spc="-1" strike="noStrike">
              <a:latin typeface="Arial"/>
            </a:endParaRPr>
          </a:p>
          <a:p>
            <a:pPr marL="343080" indent="-228240">
              <a:lnSpc>
                <a:spcPct val="100000"/>
              </a:lnSpc>
            </a:pPr>
            <a:endParaRPr b="0" lang="el-GR" sz="1800" spc="-1" strike="noStrike">
              <a:latin typeface="Arial"/>
            </a:endParaRPr>
          </a:p>
          <a:p>
            <a:pPr marL="343080" indent="-342720">
              <a:lnSpc>
                <a:spcPct val="100000"/>
              </a:lnSpc>
              <a:buClr>
                <a:srgbClr val="000000"/>
              </a:buClr>
              <a:buFont typeface="Arial"/>
              <a:buChar char="•"/>
            </a:pPr>
            <a:r>
              <a:rPr b="0" lang="el-GR" sz="1800" spc="-1" strike="noStrike">
                <a:solidFill>
                  <a:srgbClr val="000000"/>
                </a:solidFill>
                <a:latin typeface="Calibri"/>
                <a:ea typeface="Calibri"/>
              </a:rPr>
              <a:t>Policies not much effective in promoting </a:t>
            </a:r>
            <a:r>
              <a:rPr b="1" lang="el-GR" sz="1800" spc="-1" strike="noStrike">
                <a:solidFill>
                  <a:srgbClr val="000000"/>
                </a:solidFill>
                <a:latin typeface="Calibri"/>
                <a:ea typeface="Calibri"/>
              </a:rPr>
              <a:t>sustainability</a:t>
            </a:r>
            <a:r>
              <a:rPr b="0" lang="el-GR" sz="1800" spc="-1" strike="noStrike">
                <a:solidFill>
                  <a:srgbClr val="000000"/>
                </a:solidFill>
                <a:latin typeface="Calibri"/>
                <a:ea typeface="Calibri"/>
              </a:rPr>
              <a:t>, </a:t>
            </a:r>
            <a:r>
              <a:rPr b="1" lang="el-GR" sz="1800" spc="-1" strike="noStrike">
                <a:solidFill>
                  <a:srgbClr val="000000"/>
                </a:solidFill>
                <a:latin typeface="Calibri"/>
                <a:ea typeface="Calibri"/>
              </a:rPr>
              <a:t>entrepreneurship</a:t>
            </a:r>
            <a:r>
              <a:rPr b="0" lang="el-GR" sz="1800" spc="-1" strike="noStrike">
                <a:solidFill>
                  <a:srgbClr val="000000"/>
                </a:solidFill>
                <a:latin typeface="Calibri"/>
                <a:ea typeface="Calibri"/>
              </a:rPr>
              <a:t> and </a:t>
            </a:r>
            <a:r>
              <a:rPr b="1" lang="el-GR" sz="1800" spc="-1" strike="noStrike">
                <a:solidFill>
                  <a:srgbClr val="000000"/>
                </a:solidFill>
                <a:latin typeface="Calibri"/>
                <a:ea typeface="Calibri"/>
              </a:rPr>
              <a:t>innovation</a:t>
            </a:r>
            <a:r>
              <a:rPr b="0" lang="el-GR" sz="1800" spc="-1" strike="noStrike">
                <a:solidFill>
                  <a:srgbClr val="000000"/>
                </a:solidFill>
                <a:latin typeface="Calibri"/>
                <a:ea typeface="Calibri"/>
              </a:rPr>
              <a:t>. </a:t>
            </a:r>
            <a:endParaRPr b="0" lang="el-GR" sz="1800" spc="-1" strike="noStrike">
              <a:latin typeface="Arial"/>
            </a:endParaRPr>
          </a:p>
          <a:p>
            <a:pPr marL="343080" indent="-228240">
              <a:lnSpc>
                <a:spcPct val="100000"/>
              </a:lnSpc>
            </a:pPr>
            <a:endParaRPr b="0" lang="el-GR" sz="1800" spc="-1" strike="noStrike">
              <a:latin typeface="Arial"/>
            </a:endParaRPr>
          </a:p>
          <a:p>
            <a:pPr marL="343080" indent="-342720">
              <a:lnSpc>
                <a:spcPct val="100000"/>
              </a:lnSpc>
              <a:buClr>
                <a:srgbClr val="000000"/>
              </a:buClr>
              <a:buFont typeface="Arial"/>
              <a:buChar char="•"/>
            </a:pPr>
            <a:r>
              <a:rPr b="0" lang="el-GR" sz="1800" spc="-1" strike="noStrike">
                <a:solidFill>
                  <a:srgbClr val="000000"/>
                </a:solidFill>
                <a:latin typeface="Calibri"/>
                <a:ea typeface="Calibri"/>
              </a:rPr>
              <a:t>Policies not much effective in address completely the agricultural and forestry </a:t>
            </a:r>
            <a:r>
              <a:rPr b="1" lang="el-GR" sz="1800" spc="-1" strike="noStrike">
                <a:solidFill>
                  <a:srgbClr val="000000"/>
                </a:solidFill>
                <a:latin typeface="Calibri"/>
                <a:ea typeface="Calibri"/>
              </a:rPr>
              <a:t>sector real needs</a:t>
            </a:r>
            <a:r>
              <a:rPr b="0" lang="el-GR" sz="1800" spc="-1" strike="noStrike">
                <a:solidFill>
                  <a:srgbClr val="000000"/>
                </a:solidFill>
                <a:latin typeface="Calibri"/>
                <a:ea typeface="Calibri"/>
              </a:rPr>
              <a:t>.</a:t>
            </a:r>
            <a:endParaRPr b="0" lang="el-GR" sz="1800" spc="-1" strike="noStrike">
              <a:latin typeface="Arial"/>
            </a:endParaRPr>
          </a:p>
        </p:txBody>
      </p:sp>
      <p:sp>
        <p:nvSpPr>
          <p:cNvPr id="104" name="CustomShape 4"/>
          <p:cNvSpPr/>
          <p:nvPr/>
        </p:nvSpPr>
        <p:spPr>
          <a:xfrm>
            <a:off x="245880" y="1419120"/>
            <a:ext cx="10409400" cy="426960"/>
          </a:xfrm>
          <a:prstGeom prst="rect">
            <a:avLst/>
          </a:prstGeom>
          <a:noFill/>
          <a:ln>
            <a:noFill/>
          </a:ln>
        </p:spPr>
        <p:style>
          <a:lnRef idx="0"/>
          <a:fillRef idx="0"/>
          <a:effectRef idx="0"/>
          <a:fontRef idx="minor"/>
        </p:style>
        <p:txBody>
          <a:bodyPr>
            <a:spAutoFit/>
          </a:bodyPr>
          <a:p>
            <a:pPr>
              <a:lnSpc>
                <a:spcPct val="100000"/>
              </a:lnSpc>
            </a:pPr>
            <a:r>
              <a:rPr b="0" lang="el-GR" sz="2200" spc="-1" strike="noStrike">
                <a:solidFill>
                  <a:srgbClr val="000000"/>
                </a:solidFill>
                <a:latin typeface="Calibri"/>
                <a:ea typeface="Calibri"/>
              </a:rPr>
              <a:t>The results of the survey highligthed the following </a:t>
            </a:r>
            <a:r>
              <a:rPr b="1" lang="el-GR" sz="2200" spc="-1" strike="noStrike">
                <a:solidFill>
                  <a:srgbClr val="000000"/>
                </a:solidFill>
                <a:latin typeface="Calibri"/>
                <a:ea typeface="Calibri"/>
              </a:rPr>
              <a:t>gaps</a:t>
            </a:r>
            <a:r>
              <a:rPr b="0" lang="el-GR" sz="2200" spc="-1" strike="noStrike">
                <a:solidFill>
                  <a:srgbClr val="000000"/>
                </a:solidFill>
                <a:latin typeface="Calibri"/>
                <a:ea typeface="Calibri"/>
              </a:rPr>
              <a:t> </a:t>
            </a:r>
            <a:r>
              <a:rPr b="1" lang="el-GR" sz="2200" spc="-1" strike="noStrike">
                <a:solidFill>
                  <a:srgbClr val="000000"/>
                </a:solidFill>
                <a:latin typeface="Calibri"/>
                <a:ea typeface="Calibri"/>
              </a:rPr>
              <a:t>in the current policy framework</a:t>
            </a:r>
            <a:r>
              <a:rPr b="0" lang="el-GR" sz="2200" spc="-1" strike="noStrike">
                <a:solidFill>
                  <a:srgbClr val="000000"/>
                </a:solidFill>
                <a:latin typeface="Calibri"/>
                <a:ea typeface="Calibri"/>
              </a:rPr>
              <a:t>: </a:t>
            </a:r>
            <a:endParaRPr b="0" lang="el-GR" sz="2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 name="Google Shape;131;p6" descr=""/>
          <p:cNvPicPr/>
          <p:nvPr/>
        </p:nvPicPr>
        <p:blipFill>
          <a:blip r:embed="rId1"/>
          <a:stretch/>
        </p:blipFill>
        <p:spPr>
          <a:xfrm>
            <a:off x="0" y="0"/>
            <a:ext cx="3017160" cy="1243080"/>
          </a:xfrm>
          <a:prstGeom prst="rect">
            <a:avLst/>
          </a:prstGeom>
          <a:ln>
            <a:noFill/>
          </a:ln>
        </p:spPr>
      </p:pic>
      <p:pic>
        <p:nvPicPr>
          <p:cNvPr id="106" name="Google Shape;132;p6" descr=""/>
          <p:cNvPicPr/>
          <p:nvPr/>
        </p:nvPicPr>
        <p:blipFill>
          <a:blip r:embed="rId2"/>
          <a:stretch/>
        </p:blipFill>
        <p:spPr>
          <a:xfrm>
            <a:off x="10869480" y="0"/>
            <a:ext cx="1322280" cy="6857640"/>
          </a:xfrm>
          <a:prstGeom prst="rect">
            <a:avLst/>
          </a:prstGeom>
          <a:ln>
            <a:noFill/>
          </a:ln>
        </p:spPr>
      </p:pic>
      <p:sp>
        <p:nvSpPr>
          <p:cNvPr id="107" name="TextShape 1"/>
          <p:cNvSpPr txBox="1"/>
          <p:nvPr/>
        </p:nvSpPr>
        <p:spPr>
          <a:xfrm>
            <a:off x="1260360" y="325800"/>
            <a:ext cx="9671040" cy="1325160"/>
          </a:xfrm>
          <a:prstGeom prst="rect">
            <a:avLst/>
          </a:prstGeom>
          <a:noFill/>
          <a:ln>
            <a:noFill/>
          </a:ln>
        </p:spPr>
        <p:txBody>
          <a:bodyPr anchor="ctr">
            <a:normAutofit fontScale="84000"/>
          </a:bodyPr>
          <a:p>
            <a:pPr algn="ctr">
              <a:lnSpc>
                <a:spcPct val="90000"/>
              </a:lnSpc>
            </a:pPr>
            <a:r>
              <a:rPr b="1" lang="el-GR" sz="4000" spc="-1" strike="noStrike">
                <a:solidFill>
                  <a:srgbClr val="000000"/>
                </a:solidFill>
                <a:latin typeface="Calibri"/>
                <a:ea typeface="Calibri"/>
              </a:rPr>
              <a:t>Work to be done (Task 4.2): </a:t>
            </a:r>
            <a:br/>
            <a:r>
              <a:rPr b="1" lang="el-GR" sz="4000" spc="-1" strike="noStrike">
                <a:solidFill>
                  <a:srgbClr val="000000"/>
                </a:solidFill>
                <a:latin typeface="Calibri"/>
                <a:ea typeface="Calibri"/>
              </a:rPr>
              <a:t>“Identification of strategies for improvements”</a:t>
            </a:r>
            <a:endParaRPr b="0" lang="el-GR" sz="4000" spc="-1" strike="noStrike">
              <a:solidFill>
                <a:srgbClr val="000000"/>
              </a:solidFill>
              <a:latin typeface="Arial"/>
            </a:endParaRPr>
          </a:p>
        </p:txBody>
      </p:sp>
      <p:sp>
        <p:nvSpPr>
          <p:cNvPr id="108" name="CustomShape 2"/>
          <p:cNvSpPr/>
          <p:nvPr/>
        </p:nvSpPr>
        <p:spPr>
          <a:xfrm>
            <a:off x="424080" y="1834200"/>
            <a:ext cx="11280960" cy="3018600"/>
          </a:xfrm>
          <a:prstGeom prst="rect">
            <a:avLst/>
          </a:prstGeom>
          <a:noFill/>
          <a:ln>
            <a:noFill/>
          </a:ln>
        </p:spPr>
        <p:style>
          <a:lnRef idx="0"/>
          <a:fillRef idx="0"/>
          <a:effectRef idx="0"/>
          <a:fontRef idx="minor"/>
        </p:style>
        <p:txBody>
          <a:bodyPr>
            <a:spAutoFit/>
          </a:bodyPr>
          <a:p>
            <a:pPr algn="ctr">
              <a:lnSpc>
                <a:spcPct val="100000"/>
              </a:lnSpc>
            </a:pPr>
            <a:r>
              <a:rPr b="0" lang="el-GR" sz="2000" spc="-1" strike="noStrike">
                <a:solidFill>
                  <a:srgbClr val="000000"/>
                </a:solidFill>
                <a:latin typeface="Calibri"/>
                <a:ea typeface="Calibri"/>
              </a:rPr>
              <a:t>The next step of the work is to </a:t>
            </a:r>
            <a:r>
              <a:rPr b="1" lang="el-GR" sz="2000" spc="-1" strike="noStrike">
                <a:solidFill>
                  <a:srgbClr val="000000"/>
                </a:solidFill>
                <a:latin typeface="Calibri"/>
                <a:ea typeface="Calibri"/>
              </a:rPr>
              <a:t>Identify options and strategies for improving the actual educational policy framework. </a:t>
            </a:r>
            <a:r>
              <a:rPr b="0" lang="el-GR" sz="2000" spc="-1" strike="noStrike">
                <a:solidFill>
                  <a:srgbClr val="000000"/>
                </a:solidFill>
                <a:latin typeface="Calibri"/>
                <a:ea typeface="Calibri"/>
              </a:rPr>
              <a:t>These suggestions will serve</a:t>
            </a:r>
            <a:r>
              <a:rPr b="1" lang="el-GR" sz="2000" spc="-1" strike="noStrike">
                <a:solidFill>
                  <a:srgbClr val="000000"/>
                </a:solidFill>
                <a:latin typeface="Calibri"/>
                <a:ea typeface="Calibri"/>
              </a:rPr>
              <a:t> to propose new policy instruments</a:t>
            </a:r>
            <a:r>
              <a:rPr b="0" lang="el-GR" sz="2000" spc="-1" strike="noStrike">
                <a:solidFill>
                  <a:srgbClr val="000000"/>
                </a:solidFill>
                <a:latin typeface="Calibri"/>
                <a:ea typeface="Calibri"/>
              </a:rPr>
              <a:t>, especially according to the recent</a:t>
            </a:r>
            <a:r>
              <a:rPr b="1" lang="el-GR" sz="2000" spc="-1" strike="noStrike">
                <a:solidFill>
                  <a:srgbClr val="000000"/>
                </a:solidFill>
                <a:latin typeface="Calibri"/>
                <a:ea typeface="Calibri"/>
              </a:rPr>
              <a:t> Farm to Fork Strategy objectives</a:t>
            </a:r>
            <a:r>
              <a:rPr b="0" lang="el-GR" sz="2000" spc="-1" strike="noStrike">
                <a:solidFill>
                  <a:srgbClr val="000000"/>
                </a:solidFill>
                <a:latin typeface="Calibri"/>
                <a:ea typeface="Calibri"/>
              </a:rPr>
              <a:t>.</a:t>
            </a:r>
            <a:endParaRPr b="0" lang="el-GR" sz="2000" spc="-1" strike="noStrike">
              <a:latin typeface="Arial"/>
            </a:endParaRPr>
          </a:p>
          <a:p>
            <a:pPr algn="ctr">
              <a:lnSpc>
                <a:spcPct val="100000"/>
              </a:lnSpc>
            </a:pPr>
            <a:endParaRPr b="0" lang="el-GR" sz="2000" spc="-1" strike="noStrike">
              <a:latin typeface="Arial"/>
            </a:endParaRPr>
          </a:p>
          <a:p>
            <a:pPr algn="ctr">
              <a:lnSpc>
                <a:spcPct val="100000"/>
              </a:lnSpc>
            </a:pPr>
            <a:r>
              <a:rPr b="0" lang="el-GR" sz="2000" spc="-1" strike="noStrike">
                <a:solidFill>
                  <a:srgbClr val="000000"/>
                </a:solidFill>
                <a:latin typeface="Calibri"/>
                <a:ea typeface="Calibri"/>
              </a:rPr>
              <a:t>This work is to be performed through a series of workshops performed in different countries and...</a:t>
            </a:r>
            <a:endParaRPr b="0" lang="el-GR" sz="2000" spc="-1" strike="noStrike">
              <a:latin typeface="Arial"/>
            </a:endParaRPr>
          </a:p>
          <a:p>
            <a:pPr algn="ctr">
              <a:lnSpc>
                <a:spcPct val="100000"/>
              </a:lnSpc>
            </a:pPr>
            <a:endParaRPr b="0" lang="el-GR" sz="2000" spc="-1" strike="noStrike">
              <a:latin typeface="Arial"/>
            </a:endParaRPr>
          </a:p>
          <a:p>
            <a:pPr algn="ctr">
              <a:lnSpc>
                <a:spcPct val="100000"/>
              </a:lnSpc>
            </a:pPr>
            <a:r>
              <a:rPr b="1" lang="el-GR" sz="2400" spc="-1" strike="noStrike">
                <a:solidFill>
                  <a:srgbClr val="00b050"/>
                </a:solidFill>
                <a:latin typeface="Calibri"/>
                <a:ea typeface="Calibri"/>
              </a:rPr>
              <a:t>…</a:t>
            </a:r>
            <a:r>
              <a:rPr b="1" lang="el-GR" sz="2400" spc="-1" strike="noStrike">
                <a:solidFill>
                  <a:srgbClr val="00b050"/>
                </a:solidFill>
                <a:latin typeface="Calibri"/>
                <a:ea typeface="Calibri"/>
              </a:rPr>
              <a:t>you are invited to participate to one of this workshop.</a:t>
            </a:r>
            <a:endParaRPr b="0" lang="el-GR" sz="2400" spc="-1" strike="noStrike">
              <a:latin typeface="Arial"/>
            </a:endParaRPr>
          </a:p>
          <a:p>
            <a:pPr algn="ctr">
              <a:lnSpc>
                <a:spcPct val="100000"/>
              </a:lnSpc>
            </a:pPr>
            <a:endParaRPr b="0" lang="el-GR" sz="2400" spc="-1" strike="noStrike">
              <a:latin typeface="Arial"/>
            </a:endParaRPr>
          </a:p>
          <a:p>
            <a:pPr algn="ctr">
              <a:lnSpc>
                <a:spcPct val="100000"/>
              </a:lnSpc>
            </a:pPr>
            <a:endParaRPr b="0" lang="el-GR" sz="24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Shape 1"/>
          <p:cNvSpPr txBox="1"/>
          <p:nvPr/>
        </p:nvSpPr>
        <p:spPr>
          <a:xfrm>
            <a:off x="2586600" y="478800"/>
            <a:ext cx="8299440" cy="1325160"/>
          </a:xfrm>
          <a:prstGeom prst="rect">
            <a:avLst/>
          </a:prstGeom>
          <a:noFill/>
          <a:ln>
            <a:noFill/>
          </a:ln>
        </p:spPr>
        <p:txBody>
          <a:bodyPr anchor="ctr">
            <a:normAutofit/>
          </a:bodyPr>
          <a:p>
            <a:pPr algn="ctr">
              <a:lnSpc>
                <a:spcPct val="90000"/>
              </a:lnSpc>
            </a:pPr>
            <a:r>
              <a:rPr b="1" lang="el-GR" sz="3240" spc="-1" strike="noStrike">
                <a:solidFill>
                  <a:srgbClr val="000000"/>
                </a:solidFill>
                <a:latin typeface="Calibri"/>
                <a:ea typeface="Calibri"/>
              </a:rPr>
              <a:t>Agricultural Knowledge and Innovation Systems (AKIS) </a:t>
            </a:r>
            <a:br/>
            <a:r>
              <a:rPr b="1" lang="el-GR" sz="3240" spc="-1" strike="noStrike">
                <a:solidFill>
                  <a:srgbClr val="000000"/>
                </a:solidFill>
                <a:latin typeface="Calibri"/>
                <a:ea typeface="Calibri"/>
              </a:rPr>
              <a:t>framework and concept </a:t>
            </a:r>
            <a:endParaRPr b="0" lang="el-GR" sz="3240" spc="-1" strike="noStrike">
              <a:solidFill>
                <a:srgbClr val="000000"/>
              </a:solidFill>
              <a:latin typeface="Arial"/>
            </a:endParaRPr>
          </a:p>
        </p:txBody>
      </p:sp>
      <p:pic>
        <p:nvPicPr>
          <p:cNvPr id="110" name="Google Shape;140;p7" descr=""/>
          <p:cNvPicPr/>
          <p:nvPr/>
        </p:nvPicPr>
        <p:blipFill>
          <a:blip r:embed="rId1"/>
          <a:stretch/>
        </p:blipFill>
        <p:spPr>
          <a:xfrm>
            <a:off x="3892320" y="5026320"/>
            <a:ext cx="8299440" cy="1831320"/>
          </a:xfrm>
          <a:prstGeom prst="rect">
            <a:avLst/>
          </a:prstGeom>
          <a:ln>
            <a:noFill/>
          </a:ln>
        </p:spPr>
      </p:pic>
      <p:pic>
        <p:nvPicPr>
          <p:cNvPr id="111" name="Google Shape;141;p7" descr=""/>
          <p:cNvPicPr/>
          <p:nvPr/>
        </p:nvPicPr>
        <p:blipFill>
          <a:blip r:embed="rId2"/>
          <a:stretch/>
        </p:blipFill>
        <p:spPr>
          <a:xfrm>
            <a:off x="0" y="0"/>
            <a:ext cx="3017160" cy="1243080"/>
          </a:xfrm>
          <a:prstGeom prst="rect">
            <a:avLst/>
          </a:prstGeom>
          <a:ln>
            <a:noFill/>
          </a:ln>
        </p:spPr>
      </p:pic>
      <p:sp>
        <p:nvSpPr>
          <p:cNvPr id="112" name="CustomShape 2"/>
          <p:cNvSpPr/>
          <p:nvPr/>
        </p:nvSpPr>
        <p:spPr>
          <a:xfrm>
            <a:off x="350640" y="2277360"/>
            <a:ext cx="11280960" cy="3017880"/>
          </a:xfrm>
          <a:prstGeom prst="rect">
            <a:avLst/>
          </a:prstGeom>
          <a:noFill/>
          <a:ln>
            <a:noFill/>
          </a:ln>
        </p:spPr>
        <p:style>
          <a:lnRef idx="0"/>
          <a:fillRef idx="0"/>
          <a:effectRef idx="0"/>
          <a:fontRef idx="minor"/>
        </p:style>
        <p:txBody>
          <a:bodyPr>
            <a:spAutoFit/>
          </a:bodyPr>
          <a:p>
            <a:pPr marL="343080" indent="-342720">
              <a:lnSpc>
                <a:spcPct val="100000"/>
              </a:lnSpc>
              <a:buClr>
                <a:srgbClr val="000000"/>
              </a:buClr>
              <a:buFont typeface="Arial"/>
              <a:buChar char="•"/>
            </a:pPr>
            <a:r>
              <a:rPr b="0" lang="el-GR" sz="2400" spc="-1" strike="noStrike">
                <a:solidFill>
                  <a:srgbClr val="000000"/>
                </a:solidFill>
                <a:latin typeface="Calibri"/>
                <a:ea typeface="Calibri"/>
              </a:rPr>
              <a:t>The term AKIS is used to describe the whole </a:t>
            </a:r>
            <a:r>
              <a:rPr b="1" lang="el-GR" sz="2400" spc="-1" strike="noStrike">
                <a:solidFill>
                  <a:srgbClr val="000000"/>
                </a:solidFill>
                <a:latin typeface="Calibri"/>
                <a:ea typeface="Calibri"/>
              </a:rPr>
              <a:t>knowledge exchange system</a:t>
            </a:r>
            <a:r>
              <a:rPr b="0" lang="el-GR" sz="2400" spc="-1" strike="noStrike">
                <a:solidFill>
                  <a:srgbClr val="000000"/>
                </a:solidFill>
                <a:latin typeface="Calibri"/>
                <a:ea typeface="Calibri"/>
              </a:rPr>
              <a:t>: </a:t>
            </a:r>
            <a:endParaRPr b="0" lang="el-GR" sz="2400" spc="-1" strike="noStrike">
              <a:latin typeface="Arial"/>
            </a:endParaRPr>
          </a:p>
          <a:p>
            <a:pPr marL="457200">
              <a:lnSpc>
                <a:spcPct val="100000"/>
              </a:lnSpc>
            </a:pPr>
            <a:r>
              <a:rPr b="0" lang="el-GR" sz="2400" spc="-1" strike="noStrike">
                <a:solidFill>
                  <a:srgbClr val="000000"/>
                </a:solidFill>
                <a:latin typeface="Calibri"/>
                <a:ea typeface="Calibri"/>
              </a:rPr>
              <a:t>that is the ways people and organizations interact to promote mutual learning, to generate, share, and use agriculture-related knowledge and information.</a:t>
            </a:r>
            <a:endParaRPr b="0" lang="el-GR" sz="2400" spc="-1" strike="noStrike">
              <a:latin typeface="Arial"/>
            </a:endParaRPr>
          </a:p>
          <a:p>
            <a:pPr marL="457200">
              <a:lnSpc>
                <a:spcPct val="100000"/>
              </a:lnSpc>
            </a:pPr>
            <a:endParaRPr b="0" lang="el-GR" sz="2400" spc="-1" strike="noStrike">
              <a:latin typeface="Arial"/>
            </a:endParaRPr>
          </a:p>
          <a:p>
            <a:pPr algn="ctr">
              <a:lnSpc>
                <a:spcPct val="100000"/>
              </a:lnSpc>
            </a:pPr>
            <a:r>
              <a:rPr b="0" lang="el-GR" sz="2400" spc="-1" strike="noStrike">
                <a:solidFill>
                  <a:srgbClr val="000000"/>
                </a:solidFill>
                <a:latin typeface="Calibri"/>
                <a:ea typeface="Calibri"/>
              </a:rPr>
              <a:t>Farmers, advisors, researchers, education and training providers, input suppliers, retailers, media services and ministries are all part of national or regional AKIS, since they all either need, produce or exchange knowledge and innovation for agriculture and interrelated fields.</a:t>
            </a:r>
            <a:endParaRPr b="0" lang="el-GR" sz="24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TextShape 1"/>
          <p:cNvSpPr txBox="1"/>
          <p:nvPr/>
        </p:nvSpPr>
        <p:spPr>
          <a:xfrm>
            <a:off x="2944800" y="425880"/>
            <a:ext cx="9246960" cy="1325160"/>
          </a:xfrm>
          <a:prstGeom prst="rect">
            <a:avLst/>
          </a:prstGeom>
          <a:noFill/>
          <a:ln>
            <a:noFill/>
          </a:ln>
        </p:spPr>
        <p:txBody>
          <a:bodyPr anchor="ctr">
            <a:normAutofit/>
          </a:bodyPr>
          <a:p>
            <a:pPr algn="ctr">
              <a:lnSpc>
                <a:spcPct val="90000"/>
              </a:lnSpc>
            </a:pPr>
            <a:r>
              <a:rPr b="1" lang="el-GR" sz="3240" spc="-1" strike="noStrike">
                <a:solidFill>
                  <a:srgbClr val="000000"/>
                </a:solidFill>
                <a:latin typeface="Calibri"/>
                <a:ea typeface="Calibri"/>
              </a:rPr>
              <a:t>Agricultural Knowledge and Innovation Systems (AKIS) framework and concept </a:t>
            </a:r>
            <a:br/>
            <a:endParaRPr b="0" lang="el-GR" sz="3240" spc="-1" strike="noStrike">
              <a:solidFill>
                <a:srgbClr val="000000"/>
              </a:solidFill>
              <a:latin typeface="Arial"/>
            </a:endParaRPr>
          </a:p>
        </p:txBody>
      </p:sp>
      <p:pic>
        <p:nvPicPr>
          <p:cNvPr id="114" name="Google Shape;148;p8" descr=""/>
          <p:cNvPicPr/>
          <p:nvPr/>
        </p:nvPicPr>
        <p:blipFill>
          <a:blip r:embed="rId1"/>
          <a:stretch/>
        </p:blipFill>
        <p:spPr>
          <a:xfrm>
            <a:off x="0" y="0"/>
            <a:ext cx="3017160" cy="1243080"/>
          </a:xfrm>
          <a:prstGeom prst="rect">
            <a:avLst/>
          </a:prstGeom>
          <a:ln>
            <a:noFill/>
          </a:ln>
        </p:spPr>
      </p:pic>
      <p:sp>
        <p:nvSpPr>
          <p:cNvPr id="115" name="CustomShape 2"/>
          <p:cNvSpPr/>
          <p:nvPr/>
        </p:nvSpPr>
        <p:spPr>
          <a:xfrm>
            <a:off x="120600" y="1865880"/>
            <a:ext cx="2287440" cy="2926440"/>
          </a:xfrm>
          <a:prstGeom prst="rect">
            <a:avLst/>
          </a:prstGeom>
          <a:noFill/>
          <a:ln>
            <a:noFill/>
          </a:ln>
        </p:spPr>
        <p:style>
          <a:lnRef idx="0"/>
          <a:fillRef idx="0"/>
          <a:effectRef idx="0"/>
          <a:fontRef idx="minor"/>
        </p:style>
        <p:txBody>
          <a:bodyPr>
            <a:spAutoFit/>
          </a:bodyPr>
          <a:p>
            <a:pPr algn="ctr">
              <a:lnSpc>
                <a:spcPct val="100000"/>
              </a:lnSpc>
            </a:pPr>
            <a:r>
              <a:rPr b="0" lang="el-GR" sz="2400" spc="-1" strike="noStrike">
                <a:solidFill>
                  <a:srgbClr val="000000"/>
                </a:solidFill>
                <a:latin typeface="Calibri"/>
                <a:ea typeface="Calibri"/>
              </a:rPr>
              <a:t>The figure summarize the </a:t>
            </a:r>
            <a:r>
              <a:rPr b="1" lang="el-GR" sz="2400" spc="-1" strike="noStrike">
                <a:solidFill>
                  <a:srgbClr val="000000"/>
                </a:solidFill>
                <a:latin typeface="Calibri"/>
                <a:ea typeface="Calibri"/>
              </a:rPr>
              <a:t>AKIS framework in relation to the policy transition processes</a:t>
            </a:r>
            <a:r>
              <a:rPr b="0" lang="el-GR" sz="2400" spc="-1" strike="noStrike">
                <a:solidFill>
                  <a:srgbClr val="000000"/>
                </a:solidFill>
                <a:latin typeface="Calibri"/>
                <a:ea typeface="Calibri"/>
              </a:rPr>
              <a:t>.  </a:t>
            </a:r>
            <a:endParaRPr b="0" lang="el-GR" sz="2400" spc="-1" strike="noStrike">
              <a:latin typeface="Arial"/>
            </a:endParaRPr>
          </a:p>
          <a:p>
            <a:pPr algn="ctr">
              <a:lnSpc>
                <a:spcPct val="100000"/>
              </a:lnSpc>
            </a:pPr>
            <a:endParaRPr b="0" lang="el-GR" sz="2400" spc="-1" strike="noStrike">
              <a:latin typeface="Arial"/>
            </a:endParaRPr>
          </a:p>
        </p:txBody>
      </p:sp>
      <p:pic>
        <p:nvPicPr>
          <p:cNvPr id="116" name="Google Shape;150;p8" descr=""/>
          <p:cNvPicPr/>
          <p:nvPr/>
        </p:nvPicPr>
        <p:blipFill>
          <a:blip r:embed="rId2"/>
          <a:stretch/>
        </p:blipFill>
        <p:spPr>
          <a:xfrm>
            <a:off x="2705040" y="1533600"/>
            <a:ext cx="9000720" cy="5162040"/>
          </a:xfrm>
          <a:prstGeom prst="rect">
            <a:avLst/>
          </a:prstGeom>
          <a:ln>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41</TotalTime>
  <Application>LibreOffice/6.3.0.4$Windows_x86 LibreOffice_project/057fc023c990d676a43019934386b85b21a9ee99</Application>
  <Words>712</Words>
  <Paragraphs>57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2018-09-03T15:13:57Z</dcterms:created>
  <dc:creator>Martin Melin</dc:creator>
  <dc:description/>
  <dc:language>el-GR</dc:language>
  <cp:lastModifiedBy/>
  <cp:lastPrinted>2020-11-06T11:23:56Z</cp:lastPrinted>
  <dcterms:modified xsi:type="dcterms:W3CDTF">2020-11-06T11:37:25Z</dcterms:modified>
  <cp:revision>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8</vt:i4>
  </property>
  <property fmtid="{D5CDD505-2E9C-101B-9397-08002B2CF9AE}" pid="8" name="PresentationFormat">
    <vt:lpwstr>Custom</vt:lpwstr>
  </property>
  <property fmtid="{D5CDD505-2E9C-101B-9397-08002B2CF9AE}" pid="9" name="ScaleCrop">
    <vt:bool>0</vt:bool>
  </property>
  <property fmtid="{D5CDD505-2E9C-101B-9397-08002B2CF9AE}" pid="10" name="ShareDoc">
    <vt:bool>0</vt:bool>
  </property>
  <property fmtid="{D5CDD505-2E9C-101B-9397-08002B2CF9AE}" pid="11" name="Slides">
    <vt:i4>8</vt:i4>
  </property>
</Properties>
</file>